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5" r:id="rId4"/>
    <p:sldId id="258" r:id="rId5"/>
    <p:sldId id="276" r:id="rId6"/>
    <p:sldId id="278" r:id="rId7"/>
    <p:sldId id="269" r:id="rId8"/>
    <p:sldId id="272" r:id="rId9"/>
    <p:sldId id="273" r:id="rId10"/>
    <p:sldId id="274" r:id="rId11"/>
    <p:sldId id="270" r:id="rId12"/>
    <p:sldId id="259" r:id="rId13"/>
    <p:sldId id="271" r:id="rId14"/>
    <p:sldId id="263" r:id="rId15"/>
    <p:sldId id="279" r:id="rId16"/>
    <p:sldId id="268" r:id="rId17"/>
    <p:sldId id="265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世昌 簡" initials="世昌" lastIdx="2" clrIdx="0">
    <p:extLst>
      <p:ext uri="{19B8F6BF-5375-455C-9EA6-DF929625EA0E}">
        <p15:presenceInfo xmlns:p15="http://schemas.microsoft.com/office/powerpoint/2012/main" userId="91ba0d2a303f33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  <a:srgbClr val="3F15D9"/>
    <a:srgbClr val="0088EE"/>
    <a:srgbClr val="004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9F0C239-6A79-424B-AE75-DEC0204F6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03" y="1065757"/>
            <a:ext cx="8941983" cy="2363243"/>
          </a:xfrm>
          <a:prstGeom prst="rect">
            <a:avLst/>
          </a:prstGeom>
        </p:spPr>
      </p:pic>
      <p:sp>
        <p:nvSpPr>
          <p:cNvPr id="6" name="副標題 5">
            <a:extLst>
              <a:ext uri="{FF2B5EF4-FFF2-40B4-BE49-F238E27FC236}">
                <a16:creationId xmlns:a16="http://schemas.microsoft.com/office/drawing/2014/main" id="{B492232B-9901-4631-80FA-B271F42A0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070" y="3737610"/>
            <a:ext cx="7813700" cy="21646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2026</a:t>
            </a:r>
            <a:r>
              <a:rPr lang="en-US" altLang="zh-TW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Q3</a:t>
            </a:r>
            <a:r>
              <a:rPr lang="zh-TW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線上法人說明會</a:t>
            </a:r>
            <a:endParaRPr lang="en-US" altLang="zh-TW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2026.08.28</a:t>
            </a:r>
            <a:endParaRPr lang="zh-TW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094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7BB191-8628-445E-AFCF-470741CB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609494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GIS</a:t>
            </a:r>
            <a:r>
              <a:rPr lang="zh-TW" altLang="en-US" sz="2400" b="1" dirty="0">
                <a:solidFill>
                  <a:schemeClr val="tx1"/>
                </a:solidFill>
              </a:rPr>
              <a:t> </a:t>
            </a:r>
            <a:r>
              <a:rPr lang="en-US" altLang="zh-TW" sz="2400" b="1" dirty="0">
                <a:solidFill>
                  <a:schemeClr val="tx1"/>
                </a:solidFill>
              </a:rPr>
              <a:t>(Gas Insulated Switchgear)</a:t>
            </a:r>
            <a:r>
              <a:rPr lang="zh-TW" altLang="en-US" sz="2400" b="1" dirty="0">
                <a:solidFill>
                  <a:schemeClr val="tx1"/>
                </a:solidFill>
              </a:rPr>
              <a:t>氣體絕緣開關設備 </a:t>
            </a:r>
            <a:br>
              <a:rPr lang="en-US" altLang="zh-TW" sz="2400" b="1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傳統</a:t>
            </a:r>
            <a:r>
              <a:rPr lang="en-US" altLang="zh-TW" sz="2000" dirty="0">
                <a:solidFill>
                  <a:schemeClr val="tx1"/>
                </a:solidFill>
              </a:rPr>
              <a:t>GIS :</a:t>
            </a:r>
            <a:r>
              <a:rPr lang="zh-TW" altLang="en-US" sz="2000" dirty="0">
                <a:solidFill>
                  <a:schemeClr val="tx1"/>
                </a:solidFill>
              </a:rPr>
              <a:t>主要採用六氟化硫</a:t>
            </a:r>
            <a:r>
              <a:rPr lang="en-US" altLang="zh-TW" sz="2000" dirty="0">
                <a:solidFill>
                  <a:schemeClr val="tx1"/>
                </a:solidFill>
              </a:rPr>
              <a:t>(SF6)</a:t>
            </a:r>
            <a:r>
              <a:rPr lang="zh-TW" altLang="en-US" sz="2000" dirty="0">
                <a:solidFill>
                  <a:schemeClr val="tx1"/>
                </a:solidFill>
              </a:rPr>
              <a:t>氣體，這種氣體雖然絕緣性能優異、設備緊湊，但其全球暖化潛勢值是二氧化碳的兩萬三千倍，對環境造成嚴重衝擊。</a:t>
            </a:r>
            <a:br>
              <a:rPr lang="zh-TW" altLang="en-US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汰換計畫</a:t>
            </a:r>
            <a:r>
              <a:rPr lang="en-US" altLang="zh-TW" sz="2000" dirty="0">
                <a:solidFill>
                  <a:schemeClr val="tx1"/>
                </a:solidFill>
              </a:rPr>
              <a:t>: </a:t>
            </a:r>
            <a:r>
              <a:rPr lang="zh-TW" altLang="en-US" sz="2000" dirty="0">
                <a:solidFill>
                  <a:schemeClr val="tx1"/>
                </a:solidFill>
              </a:rPr>
              <a:t>台電已啟動「配電系統升級計畫」，其中包含大量汰換舊有</a:t>
            </a:r>
            <a:r>
              <a:rPr lang="en-US" altLang="zh-TW" sz="2000" dirty="0">
                <a:solidFill>
                  <a:schemeClr val="tx1"/>
                </a:solidFill>
              </a:rPr>
              <a:t>GIS</a:t>
            </a:r>
            <a:r>
              <a:rPr lang="zh-TW" altLang="en-US" sz="2000" dirty="0">
                <a:solidFill>
                  <a:schemeClr val="tx1"/>
                </a:solidFill>
              </a:rPr>
              <a:t>設備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zh-TW" altLang="en-US" sz="2000" dirty="0">
                <a:solidFill>
                  <a:schemeClr val="tx1"/>
                </a:solidFill>
              </a:rPr>
            </a:br>
            <a:endParaRPr lang="zh-TW" altLang="en-US" sz="2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𝗚𝗮𝘀-𝗜𝗻𝘀𝘂𝗹𝗮𝘁𝗲𝗱 𝗦𝘄𝗶𝘁𝗰𝗵𝗴𝗲𝗮𝗿 𝗠𝗼𝗱𝘂𝗹𝗲𝘀 (𝘂𝗽 𝘁𝗼  𝟰𝟮𝟬 𝗸𝗩, 𝟱𝟬 𝗸𝗔, 𝟱𝟬𝟬𝟬 𝗔) - Electrical Axis">
            <a:extLst>
              <a:ext uri="{FF2B5EF4-FFF2-40B4-BE49-F238E27FC236}">
                <a16:creationId xmlns:a16="http://schemas.microsoft.com/office/drawing/2014/main" id="{75BA2158-4D3B-4438-967B-4BDCE341F2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19" y="2594187"/>
            <a:ext cx="4308280" cy="334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703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26C53-DC48-4617-8F14-CF5B6378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70" y="609600"/>
            <a:ext cx="8596668" cy="132080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-2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合併收入占比</a:t>
            </a:r>
            <a:r>
              <a:rPr lang="en-US" altLang="zh-TW" sz="1400" dirty="0">
                <a:solidFill>
                  <a:srgbClr val="FF0000"/>
                </a:solidFill>
                <a:latin typeface="+mj-ea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+mj-ea"/>
              </a:rPr>
              <a:t>單位千元</a:t>
            </a:r>
            <a:r>
              <a:rPr lang="en-US" altLang="zh-TW" sz="1400" dirty="0">
                <a:solidFill>
                  <a:srgbClr val="FF0000"/>
                </a:solidFill>
                <a:latin typeface="+mj-ea"/>
              </a:rPr>
              <a:t>)</a:t>
            </a:r>
            <a:endParaRPr lang="zh-TW" altLang="en-US" sz="2400" dirty="0">
              <a:solidFill>
                <a:srgbClr val="FF0000"/>
              </a:solidFill>
              <a:latin typeface="+mj-ea"/>
            </a:endParaRP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CF56EF43-9284-4296-987B-699950C3B7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838413"/>
              </p:ext>
            </p:extLst>
          </p:nvPr>
        </p:nvGraphicFramePr>
        <p:xfrm>
          <a:off x="1850066" y="1813442"/>
          <a:ext cx="7708600" cy="34390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1720">
                  <a:extLst>
                    <a:ext uri="{9D8B030D-6E8A-4147-A177-3AD203B41FA5}">
                      <a16:colId xmlns:a16="http://schemas.microsoft.com/office/drawing/2014/main" val="2684825993"/>
                    </a:ext>
                  </a:extLst>
                </a:gridCol>
                <a:gridCol w="1541720">
                  <a:extLst>
                    <a:ext uri="{9D8B030D-6E8A-4147-A177-3AD203B41FA5}">
                      <a16:colId xmlns:a16="http://schemas.microsoft.com/office/drawing/2014/main" val="2300981116"/>
                    </a:ext>
                  </a:extLst>
                </a:gridCol>
                <a:gridCol w="1541720">
                  <a:extLst>
                    <a:ext uri="{9D8B030D-6E8A-4147-A177-3AD203B41FA5}">
                      <a16:colId xmlns:a16="http://schemas.microsoft.com/office/drawing/2014/main" val="2144306326"/>
                    </a:ext>
                  </a:extLst>
                </a:gridCol>
                <a:gridCol w="1541720">
                  <a:extLst>
                    <a:ext uri="{9D8B030D-6E8A-4147-A177-3AD203B41FA5}">
                      <a16:colId xmlns:a16="http://schemas.microsoft.com/office/drawing/2014/main" val="1312242972"/>
                    </a:ext>
                  </a:extLst>
                </a:gridCol>
                <a:gridCol w="1541720">
                  <a:extLst>
                    <a:ext uri="{9D8B030D-6E8A-4147-A177-3AD203B41FA5}">
                      <a16:colId xmlns:a16="http://schemas.microsoft.com/office/drawing/2014/main" val="2209154185"/>
                    </a:ext>
                  </a:extLst>
                </a:gridCol>
              </a:tblGrid>
              <a:tr h="6316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115</a:t>
                      </a:r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1-6</a:t>
                      </a:r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114</a:t>
                      </a:r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1-6</a:t>
                      </a:r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948035"/>
                  </a:ext>
                </a:extLst>
              </a:tr>
              <a:tr h="56147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  <a:latin typeface="+mn-ea"/>
                          <a:ea typeface="+mn-ea"/>
                        </a:rPr>
                        <a:t>銷貨收入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211,774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48.03%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268,542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56.47%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6440607"/>
                  </a:ext>
                </a:extLst>
              </a:tr>
              <a:tr h="56147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  <a:latin typeface="+mn-ea"/>
                          <a:ea typeface="+mn-ea"/>
                        </a:rPr>
                        <a:t>售電收入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105,978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24.03%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97,154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20.43%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140392"/>
                  </a:ext>
                </a:extLst>
              </a:tr>
              <a:tr h="56147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工程收入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116,976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26.53%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99,428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20.91%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8201169"/>
                  </a:ext>
                </a:extLst>
              </a:tr>
              <a:tr h="56147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其他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6,219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1.41%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10,402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2.19%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4760298"/>
                  </a:ext>
                </a:extLst>
              </a:tr>
              <a:tr h="56147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  <a:latin typeface="+mn-ea"/>
                          <a:ea typeface="+mn-ea"/>
                        </a:rPr>
                        <a:t>合計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440,947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  <a:latin typeface="+mn-ea"/>
                          <a:ea typeface="+mn-ea"/>
                        </a:rPr>
                        <a:t>100.00%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475,526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  <a:latin typeface="+mn-ea"/>
                          <a:ea typeface="+mn-ea"/>
                        </a:rPr>
                        <a:t>100.00%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3835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44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166-A050-44BC-8895-A83B5D02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7814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-3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FF0000"/>
                </a:solidFill>
              </a:rPr>
              <a:t>自有太陽能電廠概況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09DE91DA-D4CE-49AB-A1AC-CE3C26CA1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173468"/>
              </p:ext>
            </p:extLst>
          </p:nvPr>
        </p:nvGraphicFramePr>
        <p:xfrm>
          <a:off x="1444066" y="1839433"/>
          <a:ext cx="8199663" cy="35923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594">
                  <a:extLst>
                    <a:ext uri="{9D8B030D-6E8A-4147-A177-3AD203B41FA5}">
                      <a16:colId xmlns:a16="http://schemas.microsoft.com/office/drawing/2014/main" val="3729362406"/>
                    </a:ext>
                  </a:extLst>
                </a:gridCol>
                <a:gridCol w="2550028">
                  <a:extLst>
                    <a:ext uri="{9D8B030D-6E8A-4147-A177-3AD203B41FA5}">
                      <a16:colId xmlns:a16="http://schemas.microsoft.com/office/drawing/2014/main" val="1379899706"/>
                    </a:ext>
                  </a:extLst>
                </a:gridCol>
                <a:gridCol w="2007386">
                  <a:extLst>
                    <a:ext uri="{9D8B030D-6E8A-4147-A177-3AD203B41FA5}">
                      <a16:colId xmlns:a16="http://schemas.microsoft.com/office/drawing/2014/main" val="2080394335"/>
                    </a:ext>
                  </a:extLst>
                </a:gridCol>
                <a:gridCol w="1977655">
                  <a:extLst>
                    <a:ext uri="{9D8B030D-6E8A-4147-A177-3AD203B41FA5}">
                      <a16:colId xmlns:a16="http://schemas.microsoft.com/office/drawing/2014/main" val="1809121085"/>
                    </a:ext>
                  </a:extLst>
                </a:gridCol>
              </a:tblGrid>
              <a:tr h="74990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母</a:t>
                      </a:r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子</a:t>
                      </a:r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公司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Solar Power </a:t>
                      </a:r>
                    </a:p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Sale to TPC</a:t>
                      </a:r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Construction</a:t>
                      </a:r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Total(kw)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9831988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樂事綠能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1,209.69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1,959.69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867961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森欣能源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31,391.89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31,391.89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8454631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金來國際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5558477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群立能源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0960059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40,957.04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41,707.04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0267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16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E1E071D4-459B-4695-96B5-012F3D1FF6F1}"/>
              </a:ext>
            </a:extLst>
          </p:cNvPr>
          <p:cNvSpPr txBox="1">
            <a:spLocks/>
          </p:cNvSpPr>
          <p:nvPr/>
        </p:nvSpPr>
        <p:spPr>
          <a:xfrm>
            <a:off x="669847" y="659218"/>
            <a:ext cx="8614785" cy="12711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財務概況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合併綜合損益表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單位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千元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sz="1400" dirty="0">
              <a:solidFill>
                <a:srgbClr val="FF0000"/>
              </a:solidFill>
              <a:latin typeface="+mj-ea"/>
            </a:endParaRPr>
          </a:p>
        </p:txBody>
      </p:sp>
      <p:graphicFrame>
        <p:nvGraphicFramePr>
          <p:cNvPr id="8" name="內容版面配置區 3">
            <a:extLst>
              <a:ext uri="{FF2B5EF4-FFF2-40B4-BE49-F238E27FC236}">
                <a16:creationId xmlns:a16="http://schemas.microsoft.com/office/drawing/2014/main" id="{A66089BF-B412-4ADA-8F77-5EE50D767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210580"/>
              </p:ext>
            </p:extLst>
          </p:nvPr>
        </p:nvGraphicFramePr>
        <p:xfrm>
          <a:off x="1443407" y="1777816"/>
          <a:ext cx="7655442" cy="4222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0427">
                  <a:extLst>
                    <a:ext uri="{9D8B030D-6E8A-4147-A177-3AD203B41FA5}">
                      <a16:colId xmlns:a16="http://schemas.microsoft.com/office/drawing/2014/main" val="2680176970"/>
                    </a:ext>
                  </a:extLst>
                </a:gridCol>
                <a:gridCol w="1531088">
                  <a:extLst>
                    <a:ext uri="{9D8B030D-6E8A-4147-A177-3AD203B41FA5}">
                      <a16:colId xmlns:a16="http://schemas.microsoft.com/office/drawing/2014/main" val="2053937724"/>
                    </a:ext>
                  </a:extLst>
                </a:gridCol>
                <a:gridCol w="1169581">
                  <a:extLst>
                    <a:ext uri="{9D8B030D-6E8A-4147-A177-3AD203B41FA5}">
                      <a16:colId xmlns:a16="http://schemas.microsoft.com/office/drawing/2014/main" val="409383439"/>
                    </a:ext>
                  </a:extLst>
                </a:gridCol>
                <a:gridCol w="1467294">
                  <a:extLst>
                    <a:ext uri="{9D8B030D-6E8A-4147-A177-3AD203B41FA5}">
                      <a16:colId xmlns:a16="http://schemas.microsoft.com/office/drawing/2014/main" val="2811029908"/>
                    </a:ext>
                  </a:extLst>
                </a:gridCol>
                <a:gridCol w="1127052">
                  <a:extLst>
                    <a:ext uri="{9D8B030D-6E8A-4147-A177-3AD203B41FA5}">
                      <a16:colId xmlns:a16="http://schemas.microsoft.com/office/drawing/2014/main" val="1939520595"/>
                    </a:ext>
                  </a:extLst>
                </a:gridCol>
              </a:tblGrid>
              <a:tr h="4544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115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1-6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114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  <a:latin typeface="+mn-ea"/>
                          <a:ea typeface="+mn-ea"/>
                        </a:rPr>
                        <a:t>1-6</a:t>
                      </a:r>
                      <a:r>
                        <a:rPr lang="zh-TW" altLang="en-US" sz="2000" u="none" strike="noStrike" dirty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70368"/>
                  </a:ext>
                </a:extLst>
              </a:tr>
              <a:tr h="37221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營業收入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440,947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475,526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5140944"/>
                  </a:ext>
                </a:extLst>
              </a:tr>
              <a:tr h="41466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營業毛利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78,966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91,130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6758856"/>
                  </a:ext>
                </a:extLst>
              </a:tr>
              <a:tr h="42530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營業淨利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45,472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004804"/>
                  </a:ext>
                </a:extLst>
              </a:tr>
              <a:tr h="435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稅前淨利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99,154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146,147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4062159"/>
                  </a:ext>
                </a:extLst>
              </a:tr>
              <a:tr h="44656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本期淨利</a:t>
                      </a:r>
                      <a:r>
                        <a:rPr lang="en-US" altLang="zh-TW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稅後</a:t>
                      </a:r>
                      <a:r>
                        <a:rPr lang="en-US" altLang="zh-TW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90,599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139,555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9347527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歸屬於母公司業主淨利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81,061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137,211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467583"/>
                  </a:ext>
                </a:extLst>
              </a:tr>
              <a:tr h="4253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每股盈餘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094737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9818265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7715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13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2AE52-9868-4522-83B2-FB3882AD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85" y="668290"/>
            <a:ext cx="8596668" cy="132080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財務概況</a:t>
            </a:r>
            <a:r>
              <a:rPr lang="en-US" altLang="zh-TW" sz="2800" dirty="0">
                <a:solidFill>
                  <a:schemeClr val="tx1"/>
                </a:solidFill>
              </a:rPr>
              <a:t>-2</a:t>
            </a:r>
            <a:br>
              <a:rPr lang="en-US" altLang="zh-TW" sz="2400" b="1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合併資產負債表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單位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千元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6" name="內容版面配置區 4">
            <a:extLst>
              <a:ext uri="{FF2B5EF4-FFF2-40B4-BE49-F238E27FC236}">
                <a16:creationId xmlns:a16="http://schemas.microsoft.com/office/drawing/2014/main" id="{8423B42B-094B-4D54-AF6B-17390155A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2107448"/>
              </p:ext>
            </p:extLst>
          </p:nvPr>
        </p:nvGraphicFramePr>
        <p:xfrm>
          <a:off x="1634793" y="1767183"/>
          <a:ext cx="7761766" cy="3934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8266">
                  <a:extLst>
                    <a:ext uri="{9D8B030D-6E8A-4147-A177-3AD203B41FA5}">
                      <a16:colId xmlns:a16="http://schemas.microsoft.com/office/drawing/2014/main" val="3024259011"/>
                    </a:ext>
                  </a:extLst>
                </a:gridCol>
                <a:gridCol w="1471302">
                  <a:extLst>
                    <a:ext uri="{9D8B030D-6E8A-4147-A177-3AD203B41FA5}">
                      <a16:colId xmlns:a16="http://schemas.microsoft.com/office/drawing/2014/main" val="2712253962"/>
                    </a:ext>
                  </a:extLst>
                </a:gridCol>
                <a:gridCol w="1255580">
                  <a:extLst>
                    <a:ext uri="{9D8B030D-6E8A-4147-A177-3AD203B41FA5}">
                      <a16:colId xmlns:a16="http://schemas.microsoft.com/office/drawing/2014/main" val="2002019895"/>
                    </a:ext>
                  </a:extLst>
                </a:gridCol>
                <a:gridCol w="1461038">
                  <a:extLst>
                    <a:ext uri="{9D8B030D-6E8A-4147-A177-3AD203B41FA5}">
                      <a16:colId xmlns:a16="http://schemas.microsoft.com/office/drawing/2014/main" val="3939380913"/>
                    </a:ext>
                  </a:extLst>
                </a:gridCol>
                <a:gridCol w="1255580">
                  <a:extLst>
                    <a:ext uri="{9D8B030D-6E8A-4147-A177-3AD203B41FA5}">
                      <a16:colId xmlns:a16="http://schemas.microsoft.com/office/drawing/2014/main" val="2469318021"/>
                    </a:ext>
                  </a:extLst>
                </a:gridCol>
              </a:tblGrid>
              <a:tr h="4284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</a:rPr>
                        <a:t>115</a:t>
                      </a:r>
                      <a:r>
                        <a:rPr lang="zh-TW" altLang="en-US" sz="2000" u="none" strike="noStrike" dirty="0">
                          <a:effectLst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</a:rPr>
                        <a:t>6</a:t>
                      </a:r>
                      <a:r>
                        <a:rPr lang="zh-TW" altLang="en-US" sz="2000" u="none" strike="noStrike" dirty="0">
                          <a:effectLst/>
                        </a:rPr>
                        <a:t>月</a:t>
                      </a:r>
                      <a:r>
                        <a:rPr lang="en-US" altLang="zh-TW" sz="2000" u="none" strike="noStrike" dirty="0">
                          <a:effectLst/>
                        </a:rPr>
                        <a:t>30</a:t>
                      </a:r>
                      <a:r>
                        <a:rPr lang="zh-TW" altLang="en-US" sz="2000" u="none" strike="noStrike" dirty="0">
                          <a:effectLst/>
                        </a:rPr>
                        <a:t>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u="none" strike="noStrike" dirty="0">
                          <a:effectLst/>
                        </a:rPr>
                        <a:t>114</a:t>
                      </a:r>
                      <a:r>
                        <a:rPr lang="zh-TW" altLang="en-US" sz="2000" u="none" strike="noStrike" dirty="0">
                          <a:effectLst/>
                        </a:rPr>
                        <a:t>年</a:t>
                      </a:r>
                      <a:r>
                        <a:rPr lang="en-US" altLang="zh-TW" sz="2000" u="none" strike="noStrike" dirty="0">
                          <a:effectLst/>
                        </a:rPr>
                        <a:t>6</a:t>
                      </a:r>
                      <a:r>
                        <a:rPr lang="zh-TW" altLang="en-US" sz="2000" u="none" strike="noStrike" dirty="0">
                          <a:effectLst/>
                        </a:rPr>
                        <a:t>月</a:t>
                      </a:r>
                      <a:r>
                        <a:rPr lang="en-US" altLang="zh-TW" sz="2000" u="none" strike="noStrike" dirty="0">
                          <a:effectLst/>
                        </a:rPr>
                        <a:t>30</a:t>
                      </a:r>
                      <a:r>
                        <a:rPr lang="zh-TW" altLang="en-US" sz="2000" u="none" strike="noStrike" dirty="0">
                          <a:effectLst/>
                        </a:rPr>
                        <a:t>日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08652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流動資產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859,295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868,588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7261091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非流動資產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2,371,796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2,616,593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453534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資產總額</a:t>
                      </a:r>
                      <a:endParaRPr lang="zh-TW" alt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3,231,091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3,485,181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9934195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流動負債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463,242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622,455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7046732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</a:rPr>
                        <a:t>非流動負債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879,722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996,402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8944348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負債總額</a:t>
                      </a:r>
                      <a:endParaRPr lang="zh-TW" alt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1,342,964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1,618,857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7065309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權益總計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1,888,127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1,866,324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7690484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負債與權益總計</a:t>
                      </a:r>
                      <a:endParaRPr lang="zh-TW" alt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3,231,091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3,485,181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2312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4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5787C-0618-4A9F-94B9-A9461612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418" y="571647"/>
            <a:ext cx="8596668" cy="1257153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已接單</a:t>
            </a:r>
            <a:r>
              <a:rPr lang="en-US" altLang="zh-TW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金額較大者</a:t>
            </a:r>
            <a:r>
              <a:rPr lang="en-US" altLang="zh-TW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2800" kern="9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br>
              <a:rPr lang="en-US" altLang="zh-TW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400" b="1" kern="9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3">
            <a:extLst>
              <a:ext uri="{FF2B5EF4-FFF2-40B4-BE49-F238E27FC236}">
                <a16:creationId xmlns:a16="http://schemas.microsoft.com/office/drawing/2014/main" id="{27F2FEC6-826B-44B4-968F-B575E2E673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315288" y="1476670"/>
            <a:ext cx="8596668" cy="4529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2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      </a:t>
            </a:r>
            <a:r>
              <a:rPr lang="zh-TW" altLang="en-US" sz="2200" b="1" dirty="0">
                <a:solidFill>
                  <a:srgbClr val="0060A8"/>
                </a:solidFill>
                <a:latin typeface="+mj-ea"/>
                <a:ea typeface="+mj-ea"/>
              </a:rPr>
              <a:t>樂事綠能</a:t>
            </a:r>
            <a:r>
              <a:rPr lang="zh-TW" altLang="en-US" b="1" dirty="0">
                <a:solidFill>
                  <a:srgbClr val="0060A8"/>
                </a:solidFill>
                <a:latin typeface="+mj-ea"/>
                <a:ea typeface="+mj-ea"/>
              </a:rPr>
              <a:t> </a:t>
            </a:r>
            <a:endParaRPr lang="en-US" altLang="zh-TW" b="1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台電</a:t>
            </a:r>
            <a:r>
              <a:rPr lang="en-US" altLang="zh-TW" sz="2000" dirty="0">
                <a:solidFill>
                  <a:srgbClr val="0060A8"/>
                </a:solidFill>
                <a:latin typeface="+mj-ea"/>
                <a:ea typeface="+mj-ea"/>
              </a:rPr>
              <a:t>(TPC)</a:t>
            </a: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亭置式變壓器標案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3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台電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(TPC)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低壓貫穿比流器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0.33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台電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(TPC)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低壓</a:t>
            </a:r>
            <a:r>
              <a:rPr lang="zh-TW" altLang="en-US" sz="2000">
                <a:solidFill>
                  <a:srgbClr val="0060A8"/>
                </a:solidFill>
                <a:latin typeface="+mj-ea"/>
              </a:rPr>
              <a:t>貫穿比壓器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0.24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台電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(TPC)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高壓計費用比流器及比壓器</a:t>
            </a:r>
            <a:r>
              <a:rPr lang="en-US" altLang="zh-TW" sz="2000" dirty="0">
                <a:solidFill>
                  <a:srgbClr val="0060A8"/>
                </a:solidFill>
                <a:latin typeface="+mj-ea"/>
              </a:rPr>
              <a:t>0.12</a:t>
            </a:r>
            <a:r>
              <a:rPr lang="zh-TW" altLang="en-US" sz="2000" dirty="0">
                <a:solidFill>
                  <a:srgbClr val="0060A8"/>
                </a:solidFill>
                <a:latin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  <a:ea typeface="+mj-ea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r>
              <a:rPr lang="zh-TW" altLang="en-US" sz="2000" b="1" dirty="0">
                <a:solidFill>
                  <a:srgbClr val="0060A8"/>
                </a:solidFill>
                <a:latin typeface="+mj-ea"/>
                <a:ea typeface="+mj-ea"/>
              </a:rPr>
              <a:t>子公司－萬全營造股份有限公司</a:t>
            </a:r>
            <a:endParaRPr lang="en-US" altLang="zh-TW" sz="2000" b="1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屏東縣恆春好室社會住宅統包工程標案</a:t>
            </a:r>
            <a:r>
              <a:rPr lang="en-US" altLang="zh-TW" sz="2000" dirty="0">
                <a:solidFill>
                  <a:srgbClr val="0060A8"/>
                </a:solidFill>
                <a:latin typeface="+mj-ea"/>
                <a:ea typeface="+mj-ea"/>
              </a:rPr>
              <a:t>6.7</a:t>
            </a: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澄清湖原住民願景館工程案</a:t>
            </a:r>
            <a:r>
              <a:rPr lang="en-US" altLang="zh-TW" sz="2000" dirty="0">
                <a:solidFill>
                  <a:srgbClr val="0060A8"/>
                </a:solidFill>
                <a:latin typeface="+mj-ea"/>
                <a:ea typeface="+mj-ea"/>
              </a:rPr>
              <a:t>0.88</a:t>
            </a:r>
            <a:r>
              <a:rPr lang="zh-TW" altLang="en-US" sz="2000" dirty="0">
                <a:solidFill>
                  <a:srgbClr val="0060A8"/>
                </a:solidFill>
                <a:latin typeface="+mj-ea"/>
                <a:ea typeface="+mj-ea"/>
              </a:rPr>
              <a:t>億元</a:t>
            </a:r>
            <a:endParaRPr lang="en-US" altLang="zh-TW" sz="2000" dirty="0">
              <a:solidFill>
                <a:srgbClr val="0060A8"/>
              </a:solidFill>
              <a:latin typeface="+mj-ea"/>
              <a:ea typeface="+mj-ea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endParaRPr lang="en-US" altLang="zh-TW" sz="2000" dirty="0">
              <a:solidFill>
                <a:srgbClr val="3F15D9"/>
              </a:solidFill>
              <a:latin typeface="微軟正黑體" panose="020B0604030504040204" pitchFamily="34" charset="-12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endParaRPr lang="zh-TW" altLang="en-US" sz="20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7164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5787C-0618-4A9F-94B9-A9461612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418" y="571647"/>
            <a:ext cx="8596668" cy="1257153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kern="9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未來展望</a:t>
            </a:r>
            <a:br>
              <a:rPr lang="en-US" altLang="zh-TW" sz="2800" kern="9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br>
              <a:rPr lang="en-US" altLang="zh-TW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400" b="1" kern="9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3">
            <a:extLst>
              <a:ext uri="{FF2B5EF4-FFF2-40B4-BE49-F238E27FC236}">
                <a16:creationId xmlns:a16="http://schemas.microsoft.com/office/drawing/2014/main" id="{27F2FEC6-826B-44B4-968F-B575E2E673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62125" y="1200223"/>
            <a:ext cx="8596668" cy="409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</a:rPr>
              <a:t>電機事業： </a:t>
            </a:r>
            <a:endParaRPr lang="en-US" altLang="zh-TW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Font typeface="Wingdings" panose="05000000000000000000" pitchFamily="2" charset="2"/>
              <a:buChar char="p"/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已取得亭置式變壓器等項標案之生產交貨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加速取得新材規產品認證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可取得更多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TPC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標案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)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提升生產製造的產能與品質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開發新商機與新客戶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拓展電力能源商機的合作伙伴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積極參與民間建廠及公共工程投標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</a:rPr>
              <a:t>能源事業：</a:t>
            </a:r>
            <a:r>
              <a:rPr lang="zh-TW" altLang="en-US" sz="2000" dirty="0">
                <a:solidFill>
                  <a:srgbClr val="3F15D9"/>
                </a:solidFill>
                <a:latin typeface="微軟正黑體" panose="020B0604030504040204" pitchFamily="34" charset="-120"/>
              </a:rPr>
              <a:t>積極開發新案場及</a:t>
            </a:r>
            <a:r>
              <a:rPr lang="zh-TW" altLang="en-US" sz="2000" dirty="0">
                <a:solidFill>
                  <a:srgbClr val="3F15D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優化維運</a:t>
            </a:r>
            <a:endParaRPr lang="en-US" altLang="zh-TW" sz="2000" dirty="0">
              <a:solidFill>
                <a:srgbClr val="3F15D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None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</a:rPr>
              <a:t>營造事業：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運用集團資源，開拓案源及參與公共工程投標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282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DC424B2-5D9A-4083-BC1F-8D54C10405C2}"/>
              </a:ext>
            </a:extLst>
          </p:cNvPr>
          <p:cNvSpPr txBox="1"/>
          <p:nvPr/>
        </p:nvSpPr>
        <p:spPr>
          <a:xfrm>
            <a:off x="3194730" y="2104296"/>
            <a:ext cx="5214937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7200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</a:t>
            </a:r>
            <a:endParaRPr lang="en-US" altLang="zh-TW" sz="5400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7200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敬請指教</a:t>
            </a:r>
            <a:endParaRPr lang="en-US" altLang="zh-TW" sz="7200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19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FF092B-8378-43F1-A4DC-A207B35E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免責聲明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A478B9D-D345-4D77-92A6-164D51C28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525" y="2038991"/>
            <a:ext cx="8029128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4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6F78BF-B352-42F4-AB29-B097E7F7E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576" y="1341881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solidFill>
                  <a:schemeClr val="tx1"/>
                </a:solidFill>
              </a:rPr>
              <a:t>公司概況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產業概況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營運概況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財務概況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未來展望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069E887-210F-495D-BCB4-11B50FBED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576" y="510179"/>
            <a:ext cx="8596668" cy="1320800"/>
          </a:xfrm>
        </p:spPr>
        <p:txBody>
          <a:bodyPr>
            <a:normAutofit/>
          </a:bodyPr>
          <a:lstStyle/>
          <a:p>
            <a:b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</a:rPr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2637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5079C-38E3-4FD6-A334-6D7CFFD4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452" y="434339"/>
            <a:ext cx="8596668" cy="1320800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公司概況 </a:t>
            </a:r>
            <a:b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</a:rPr>
            </a:br>
            <a:endParaRPr lang="zh-TW" altLang="en-US" sz="2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68D0FE-85A6-4ED2-8CDF-960AF5182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995" y="1174632"/>
            <a:ext cx="8989787" cy="5571855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設立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民國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67.5.24</a:t>
            </a:r>
          </a:p>
          <a:p>
            <a:pPr>
              <a:lnSpc>
                <a:spcPts val="1200"/>
              </a:lnSpc>
              <a:buFont typeface="Wingdings" panose="05000000000000000000" pitchFamily="2" charset="2"/>
              <a:buChar char="n"/>
            </a:pP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111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年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7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月改名樂事綠能科技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公司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lnSpc>
                <a:spcPts val="1200"/>
              </a:lnSpc>
              <a:buNone/>
            </a:pP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       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原名樂士電機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/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樂士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實收資本額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 </a:t>
            </a:r>
            <a:r>
              <a:rPr lang="en-US" altLang="zh-TW" sz="3800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1,550,950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千元</a:t>
            </a:r>
            <a:endParaRPr lang="en-US" altLang="zh-TW" sz="3800" b="1" dirty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董事長 </a:t>
            </a:r>
            <a:r>
              <a:rPr kumimoji="1"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陳介仁 </a:t>
            </a:r>
            <a:endParaRPr kumimoji="1"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總經理 </a:t>
            </a:r>
            <a:r>
              <a:rPr kumimoji="1"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陳連聰 </a:t>
            </a:r>
            <a:endParaRPr kumimoji="1"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主要產品及業務 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 重電輸配電系統產品、電機類元件類產品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 太陽能電廠及機電工程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(EPC)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、太陽能電廠投資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營運據點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台南總部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公司登記址及再生能源事業部門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台北辦公室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行政管理、財務會計、股務、稽核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楊梅廠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桃園市楊梅區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電機事業生產製造工廠暨銷售部門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      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台南廠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台南市永康區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配電盤生產製造工廠</a:t>
            </a:r>
            <a:endParaRPr lang="zh-TW" altLang="en-US" sz="3800" dirty="0">
              <a:solidFill>
                <a:srgbClr val="0070C0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370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35C4F-F2C9-4DA6-83B8-B7FDFEE4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3906"/>
            <a:ext cx="8596668" cy="911709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</a:rPr>
              <a:t>產業概況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endParaRPr lang="zh-TW" altLang="en-US" dirty="0"/>
          </a:p>
        </p:txBody>
      </p:sp>
      <p:pic>
        <p:nvPicPr>
          <p:cNvPr id="1026" name="Picture 2" descr="為了降低風險 台電推出「強化電網韌性建設計畫」">
            <a:extLst>
              <a:ext uri="{FF2B5EF4-FFF2-40B4-BE49-F238E27FC236}">
                <a16:creationId xmlns:a16="http://schemas.microsoft.com/office/drawing/2014/main" id="{26927B92-AF72-4D51-85A3-A582D718D0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073" y="1196589"/>
            <a:ext cx="7501190" cy="44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232267F3-B112-4B50-A624-1B01356752DE}"/>
              </a:ext>
            </a:extLst>
          </p:cNvPr>
          <p:cNvSpPr txBox="1">
            <a:spLocks/>
          </p:cNvSpPr>
          <p:nvPr/>
        </p:nvSpPr>
        <p:spPr>
          <a:xfrm>
            <a:off x="1430159" y="5452946"/>
            <a:ext cx="6873869" cy="649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600" dirty="0">
                <a:solidFill>
                  <a:srgbClr val="FF0000"/>
                </a:solidFill>
              </a:rPr>
              <a:t>主要分為「分散電網」、「強固電網」和「系統防衛」三大主軸，</a:t>
            </a:r>
            <a:endParaRPr lang="en-US" altLang="zh-TW" sz="1600" dirty="0">
              <a:solidFill>
                <a:srgbClr val="FF0000"/>
              </a:solidFill>
            </a:endParaRPr>
          </a:p>
          <a:p>
            <a:r>
              <a:rPr lang="zh-TW" altLang="en-US" sz="1600" dirty="0">
                <a:solidFill>
                  <a:srgbClr val="FF0000"/>
                </a:solidFill>
              </a:rPr>
              <a:t>旨在避免再次發生大規模停電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0690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35C4F-F2C9-4DA6-83B8-B7FDFEE4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3906"/>
            <a:ext cx="8596668" cy="911709"/>
          </a:xfrm>
        </p:spPr>
        <p:txBody>
          <a:bodyPr>
            <a:normAutofit fontScale="90000"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3100" dirty="0">
                <a:solidFill>
                  <a:schemeClr val="tx1"/>
                </a:solidFill>
              </a:rPr>
              <a:t>產業概況</a:t>
            </a:r>
            <a:r>
              <a:rPr lang="en-US" altLang="zh-TW" sz="3100" dirty="0">
                <a:solidFill>
                  <a:schemeClr val="tx1"/>
                </a:solidFill>
              </a:rPr>
              <a:t>-2</a:t>
            </a:r>
            <a:br>
              <a:rPr lang="en-US" altLang="zh-TW" sz="2800" dirty="0">
                <a:solidFill>
                  <a:schemeClr val="tx1"/>
                </a:solidFill>
              </a:rPr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A290A4-9533-40B4-93C0-12516D130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942" y="1425615"/>
            <a:ext cx="8596668" cy="4337232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工業擴張與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推波助瀾　全球用電需求持續攀升</a:t>
            </a:r>
            <a:endParaRPr lang="en-US" altLang="zh-TW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電力戰略資源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經濟的馬達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（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動力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）</a:t>
            </a:r>
            <a:endParaRPr lang="en-US" altLang="zh-TW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年來電力需求首度超越經濟成長：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年全球電力需求年增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4.4%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，首度在非危機年份超越全球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GDP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成長率。儘管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年因天候因素放緩至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3.0%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預期全球電力需求的增長速度將持續快於經濟成長至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年。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全球電力需求高速成長進入電氣化時代：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預測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2026-2030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年全球電力需求年均成長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3.6%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，較過去十年平均高出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；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年電力需求成長速度至少為整體能源需求的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倍，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主要因素為工業用電量增加、電動車持續普及、空調使用增加，以及資料中心和人工智慧擴展等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能源政策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TW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65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DED6A0-45D6-4EF1-A527-BA061CF2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endParaRPr lang="zh-TW" altLang="en-US" sz="28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8BBF0B-D181-4804-B384-06A931F11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81" y="1270000"/>
            <a:ext cx="8596668" cy="49784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  <a:ea typeface="+mj-ea"/>
              </a:rPr>
              <a:t>電機事業群</a:t>
            </a:r>
            <a:endParaRPr lang="en-US" altLang="zh-TW" sz="2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配電盤、亭置式變壓器及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GIS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2.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電工器材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比壓器</a:t>
            </a:r>
            <a:r>
              <a:rPr lang="zh-TW" altLang="en-US" sz="22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比流器</a:t>
            </a:r>
            <a:r>
              <a:rPr lang="zh-TW" altLang="en-US" sz="22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串聯電抗器等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電力系統週邊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維修</a:t>
            </a:r>
            <a:endParaRPr lang="en-US" altLang="zh-TW" sz="22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  <a:ea typeface="+mj-ea"/>
              </a:rPr>
              <a:t>太陽能</a:t>
            </a:r>
            <a:r>
              <a:rPr lang="zh-TW" altLang="en-US" sz="2200" b="1" dirty="0">
                <a:solidFill>
                  <a:srgbClr val="FF0000"/>
                </a:solidFill>
                <a:latin typeface="+mj-ea"/>
              </a:rPr>
              <a:t>事業群</a:t>
            </a:r>
            <a:endParaRPr lang="en-US" altLang="zh-TW" sz="2200" b="1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投資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持有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母公司及子公司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2.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太陽能電廠工程承建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(EPC)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太陽能電廠維運</a:t>
            </a:r>
            <a:endParaRPr lang="en-US" altLang="zh-TW" sz="2200" dirty="0">
              <a:solidFill>
                <a:schemeClr val="tx1"/>
              </a:solidFill>
              <a:latin typeface="+mj-ea"/>
            </a:endParaRPr>
          </a:p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</a:rPr>
              <a:t>營造工程業務</a:t>
            </a:r>
            <a:endParaRPr lang="en-US" altLang="zh-TW" sz="2200" b="1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子公司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-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萬全營造</a:t>
            </a:r>
            <a:r>
              <a:rPr lang="zh-TW" altLang="en-US" sz="2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：營造工程承攬</a:t>
            </a:r>
            <a:endParaRPr lang="en-US" altLang="zh-TW" sz="22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sz="2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1797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A532AA-6174-48B9-9829-ADBACA074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153220"/>
            <a:ext cx="8596668" cy="18548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zh-TW" altLang="en-US" sz="2400" b="1" dirty="0">
                <a:solidFill>
                  <a:srgbClr val="FF0000"/>
                </a:solidFill>
              </a:rPr>
              <a:t>變壓器</a:t>
            </a:r>
            <a:r>
              <a:rPr lang="zh-TW" altLang="en-US" sz="2400" dirty="0">
                <a:solidFill>
                  <a:srgbClr val="002060"/>
                </a:solidFill>
              </a:rPr>
              <a:t>中壓電壓轉換為用戶可使用的低壓電壓。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b="1" dirty="0">
                <a:solidFill>
                  <a:srgbClr val="FF0000"/>
                </a:solidFill>
              </a:rPr>
              <a:t>電抗器</a:t>
            </a:r>
            <a:r>
              <a:rPr lang="zh-TW" altLang="en-US" sz="2400" dirty="0">
                <a:solidFill>
                  <a:srgbClr val="002060"/>
                </a:solidFill>
              </a:rPr>
              <a:t>增大短路阻抗，限制短路電流保持電氣設備的動態穩定和熱穩定。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9180F84-A001-4980-9B2D-1C88B179D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706" y="2611632"/>
            <a:ext cx="4403234" cy="3914898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B7940F2-A57B-45E1-A5B3-816B3C010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520" y="3008040"/>
            <a:ext cx="3617481" cy="2891789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63DB929-CCF0-BA6F-C756-2A7A9DF65D75}"/>
              </a:ext>
            </a:extLst>
          </p:cNvPr>
          <p:cNvSpPr txBox="1">
            <a:spLocks/>
          </p:cNvSpPr>
          <p:nvPr/>
        </p:nvSpPr>
        <p:spPr>
          <a:xfrm>
            <a:off x="677333" y="331470"/>
            <a:ext cx="8596668" cy="9843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spcAft>
                <a:spcPts val="600"/>
              </a:spcAft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  <a:latin typeface="+mj-ea"/>
              </a:rPr>
              <a:t>主要銷售產品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29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91DEE8-0015-4437-B323-AC321822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90" y="882188"/>
            <a:ext cx="8969586" cy="1493838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比壓器</a:t>
            </a:r>
            <a:r>
              <a:rPr lang="en-US" altLang="zh-TW" sz="2800" b="1" dirty="0">
                <a:solidFill>
                  <a:srgbClr val="FF0000"/>
                </a:solidFill>
              </a:rPr>
              <a:t>PT</a:t>
            </a:r>
            <a:r>
              <a:rPr lang="zh-TW" altLang="en-US" sz="2800" dirty="0">
                <a:solidFill>
                  <a:schemeClr val="tx1"/>
                </a:solidFill>
              </a:rPr>
              <a:t>將高電壓降低到可測量的低電壓。</a:t>
            </a:r>
            <a:br>
              <a:rPr lang="en-US" altLang="zh-TW" sz="2800" dirty="0"/>
            </a:br>
            <a:r>
              <a:rPr lang="zh-TW" altLang="en-US" sz="2800" b="1" dirty="0">
                <a:solidFill>
                  <a:srgbClr val="FF0000"/>
                </a:solidFill>
              </a:rPr>
              <a:t>比流器</a:t>
            </a:r>
            <a:r>
              <a:rPr lang="en-US" altLang="zh-TW" sz="2800" b="1" dirty="0">
                <a:solidFill>
                  <a:srgbClr val="FF0000"/>
                </a:solidFill>
              </a:rPr>
              <a:t>CT</a:t>
            </a:r>
            <a:r>
              <a:rPr lang="zh-TW" altLang="en-US" sz="2800" dirty="0">
                <a:solidFill>
                  <a:schemeClr val="tx1"/>
                </a:solidFill>
              </a:rPr>
              <a:t>將高電流按精確比例轉換為較小電流，以便電表安全準確地讀取。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20B7B34-7C1C-443C-BFDE-274390368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0191" y="2494425"/>
            <a:ext cx="3881437" cy="3881437"/>
          </a:xfrm>
        </p:spPr>
      </p:pic>
      <p:pic>
        <p:nvPicPr>
          <p:cNvPr id="1026" name="Picture 2" descr="低壓貫穿型比流器| 峻鼎電機有限公司| B2BManufactures.com - Manufacturers Directory">
            <a:extLst>
              <a:ext uri="{FF2B5EF4-FFF2-40B4-BE49-F238E27FC236}">
                <a16:creationId xmlns:a16="http://schemas.microsoft.com/office/drawing/2014/main" id="{E73EA478-E9F7-499D-9B4E-5AFE043C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2376026"/>
            <a:ext cx="3872374" cy="387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243393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{06E074C0-6BFB-459A-A999-7D31AB865CA2}tf02900688</Template>
  <TotalTime>6190</TotalTime>
  <Words>1092</Words>
  <Application>Microsoft Office PowerPoint</Application>
  <PresentationFormat>寬螢幕</PresentationFormat>
  <Paragraphs>204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微軟正黑體</vt:lpstr>
      <vt:lpstr>微軟正黑體 Light</vt:lpstr>
      <vt:lpstr>新細明體</vt:lpstr>
      <vt:lpstr>Arial</vt:lpstr>
      <vt:lpstr>Trebuchet MS</vt:lpstr>
      <vt:lpstr>Wingdings</vt:lpstr>
      <vt:lpstr>Wingdings 3</vt:lpstr>
      <vt:lpstr>多面向</vt:lpstr>
      <vt:lpstr>PowerPoint 簡報</vt:lpstr>
      <vt:lpstr> 免責聲明</vt:lpstr>
      <vt:lpstr> </vt:lpstr>
      <vt:lpstr>公司概況  </vt:lpstr>
      <vt:lpstr>產業概況-1</vt:lpstr>
      <vt:lpstr>產業概況-2 </vt:lpstr>
      <vt:lpstr>營運概況-1</vt:lpstr>
      <vt:lpstr>變壓器中壓電壓轉換為用戶可使用的低壓電壓。 電抗器增大短路阻抗，限制短路電流保持電氣設備的動態穩定和熱穩定。</vt:lpstr>
      <vt:lpstr>比壓器PT將高電壓降低到可測量的低電壓。 比流器CT將高電流按精確比例轉換為較小電流，以便電表安全準確地讀取。</vt:lpstr>
      <vt:lpstr>GIS (Gas Insulated Switchgear)氣體絕緣開關設備  傳統GIS :主要採用六氟化硫(SF6)氣體，這種氣體雖然絕緣性能優異、設備緊湊，但其全球暖化潛勢值是二氧化碳的兩萬三千倍，對環境造成嚴重衝擊。 汰換計畫: 台電已啟動「配電系統升級計畫」，其中包含大量汰換舊有GIS設備。 </vt:lpstr>
      <vt:lpstr>營運概況-2 合併收入占比(單位千元)</vt:lpstr>
      <vt:lpstr>營運概況-3 自有太陽能電廠概況</vt:lpstr>
      <vt:lpstr>PowerPoint 簡報</vt:lpstr>
      <vt:lpstr>財務概況-2 合併資產負債表(單位:千元)</vt:lpstr>
      <vt:lpstr>已接單(金額較大者)      </vt:lpstr>
      <vt:lpstr>未來展望     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世昌 簡</dc:creator>
  <cp:lastModifiedBy>世昌 簡</cp:lastModifiedBy>
  <cp:revision>265</cp:revision>
  <cp:lastPrinted>2023-06-29T06:08:43Z</cp:lastPrinted>
  <dcterms:created xsi:type="dcterms:W3CDTF">2022-12-08T06:03:12Z</dcterms:created>
  <dcterms:modified xsi:type="dcterms:W3CDTF">2026-08-28T08:49:04Z</dcterms:modified>
</cp:coreProperties>
</file>