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9" r:id="rId5"/>
    <p:sldId id="259" r:id="rId6"/>
    <p:sldId id="262" r:id="rId7"/>
    <p:sldId id="270" r:id="rId8"/>
    <p:sldId id="263" r:id="rId9"/>
    <p:sldId id="266" r:id="rId10"/>
    <p:sldId id="268" r:id="rId11"/>
    <p:sldId id="267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D9F0C239-6A79-424B-AE75-DEC0204F6C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7803" y="1065757"/>
            <a:ext cx="8941983" cy="2363243"/>
          </a:xfrm>
          <a:prstGeom prst="rect">
            <a:avLst/>
          </a:prstGeom>
        </p:spPr>
      </p:pic>
      <p:sp>
        <p:nvSpPr>
          <p:cNvPr id="6" name="副標題 5">
            <a:extLst>
              <a:ext uri="{FF2B5EF4-FFF2-40B4-BE49-F238E27FC236}">
                <a16:creationId xmlns:a16="http://schemas.microsoft.com/office/drawing/2014/main" id="{B492232B-9901-4631-80FA-B271F42A0E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6070" y="3737610"/>
            <a:ext cx="7813700" cy="21646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54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</a:rPr>
              <a:t>2023</a:t>
            </a:r>
            <a:r>
              <a:rPr lang="en-US" altLang="zh-TW" sz="54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Q1</a:t>
            </a:r>
            <a:r>
              <a:rPr lang="zh-TW" altLang="en-US" sz="54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線</a:t>
            </a:r>
            <a:r>
              <a:rPr lang="zh-TW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上法人說明會</a:t>
            </a:r>
            <a:endParaRPr lang="en-US" altLang="zh-TW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2023.03.31</a:t>
            </a:r>
            <a:endParaRPr lang="zh-TW" alt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40940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675787C-0618-4A9F-94B9-A94616122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418" y="720503"/>
            <a:ext cx="8596668" cy="1320800"/>
          </a:xfrm>
        </p:spPr>
        <p:txBody>
          <a:bodyPr>
            <a:normAutofit/>
          </a:bodyPr>
          <a:lstStyle/>
          <a:p>
            <a:r>
              <a:rPr lang="zh-TW" altLang="en-US" sz="2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電機事業</a:t>
            </a:r>
            <a:r>
              <a:rPr lang="zh-TW" altLang="en-US" sz="2200" b="1" dirty="0">
                <a:solidFill>
                  <a:srgbClr val="002060"/>
                </a:solidFill>
                <a:latin typeface="微軟正黑體" panose="020B0604030504040204" pitchFamily="34" charset="-120"/>
              </a:rPr>
              <a:t>發展與策略： </a:t>
            </a:r>
            <a:endParaRPr lang="zh-TW" altLang="en-US" sz="22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內容版面配置區 3">
            <a:extLst>
              <a:ext uri="{FF2B5EF4-FFF2-40B4-BE49-F238E27FC236}">
                <a16:creationId xmlns:a16="http://schemas.microsoft.com/office/drawing/2014/main" id="{27F2FEC6-826B-44B4-968F-B575E2E673C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77863" y="1860550"/>
            <a:ext cx="8596312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  <a:buClr>
                <a:schemeClr val="accent4"/>
              </a:buClr>
            </a:pPr>
            <a:r>
              <a:rPr lang="en-US" altLang="zh-TW" sz="2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加速取得新材規產品認證</a:t>
            </a:r>
            <a:endParaRPr lang="en-US" altLang="zh-TW" sz="22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1800"/>
              </a:spcBef>
              <a:buClr>
                <a:schemeClr val="accent4"/>
              </a:buClr>
            </a:pPr>
            <a:r>
              <a:rPr lang="en-US" altLang="zh-TW" sz="2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拓展電力能源</a:t>
            </a:r>
            <a:r>
              <a:rPr lang="zh-TW" altLang="en-US" sz="2200" b="1" dirty="0">
                <a:solidFill>
                  <a:srgbClr val="0000FF"/>
                </a:solidFill>
                <a:latin typeface="微軟正黑體" panose="020B0604030504040204" pitchFamily="34" charset="-120"/>
              </a:rPr>
              <a:t>商機的合作伙伴</a:t>
            </a:r>
            <a:endParaRPr lang="en-US" altLang="zh-TW" sz="22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1800"/>
              </a:spcBef>
              <a:buClr>
                <a:schemeClr val="accent4"/>
              </a:buClr>
            </a:pPr>
            <a:r>
              <a:rPr lang="en-US" altLang="zh-TW" sz="2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提升製造的產能與品質</a:t>
            </a:r>
            <a:endParaRPr lang="en-US" altLang="zh-TW" sz="22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1800"/>
              </a:spcBef>
              <a:buClr>
                <a:schemeClr val="accent4"/>
              </a:buClr>
            </a:pPr>
            <a:r>
              <a:rPr lang="en-US" altLang="zh-TW" sz="2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2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開發新商機與新客戶</a:t>
            </a:r>
            <a:endParaRPr lang="zh-TW" altLang="en-US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6282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4E7AED9-63F0-4127-8C4D-391258CA7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796" y="735330"/>
            <a:ext cx="8596312" cy="1013460"/>
          </a:xfrm>
        </p:spPr>
        <p:txBody>
          <a:bodyPr/>
          <a:lstStyle/>
          <a:p>
            <a:r>
              <a:rPr lang="zh-TW" altLang="en-US" sz="2200" b="1" dirty="0">
                <a:solidFill>
                  <a:srgbClr val="002060"/>
                </a:solidFill>
                <a:latin typeface="微軟正黑體" panose="020B0604030504040204" pitchFamily="34" charset="-120"/>
              </a:rPr>
              <a:t>綠能業務發展與策略： </a:t>
            </a:r>
            <a:br>
              <a:rPr lang="en-US" altLang="zh-TW" sz="3200" b="1" dirty="0">
                <a:latin typeface="微軟正黑體" panose="020B0604030504040204" pitchFamily="34" charset="-120"/>
              </a:rPr>
            </a:br>
            <a:endParaRPr lang="zh-TW" altLang="en-US" dirty="0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0277C19-C21C-47CB-8219-F7B9E55ECB5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010093" y="1825997"/>
            <a:ext cx="8604151" cy="32060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  <a:buClr>
                <a:schemeClr val="accent4"/>
              </a:buClr>
            </a:pPr>
            <a:r>
              <a:rPr lang="en-US" altLang="zh-TW" sz="2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參與太陽能電廠之標案</a:t>
            </a:r>
            <a:endParaRPr lang="en-US" altLang="zh-TW" sz="22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1800"/>
              </a:spcBef>
              <a:buClr>
                <a:schemeClr val="accent4"/>
              </a:buClr>
            </a:pPr>
            <a:r>
              <a:rPr lang="en-US" altLang="zh-TW" sz="2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加強與大型投資商合作，開發並建置太陽能發電系統</a:t>
            </a:r>
            <a:endParaRPr lang="en-US" altLang="zh-TW" sz="22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1800"/>
              </a:spcBef>
              <a:buClr>
                <a:schemeClr val="accent4"/>
              </a:buClr>
            </a:pPr>
            <a:r>
              <a:rPr lang="en-US" altLang="zh-TW" sz="2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自行開發太陽能電廠之關鍵設備</a:t>
            </a:r>
            <a:endParaRPr lang="en-US" altLang="zh-TW" sz="22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1800"/>
              </a:spcBef>
              <a:buClr>
                <a:schemeClr val="accent4"/>
              </a:buClr>
            </a:pPr>
            <a:r>
              <a:rPr lang="en-US" altLang="zh-TW" sz="2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2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投資並持有太陽能電廠</a:t>
            </a:r>
            <a:endParaRPr lang="en-US" altLang="zh-TW" sz="22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1800"/>
              </a:spcBef>
              <a:buClr>
                <a:schemeClr val="accent4"/>
              </a:buClr>
            </a:pPr>
            <a:r>
              <a:rPr lang="en-US" altLang="zh-TW" sz="2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5.</a:t>
            </a:r>
            <a:r>
              <a:rPr lang="zh-TW" altLang="en-US" sz="2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太陽能電廠維運</a:t>
            </a:r>
            <a:r>
              <a:rPr lang="en-US" altLang="zh-TW" sz="2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(O&amp;M)</a:t>
            </a:r>
            <a:r>
              <a:rPr lang="zh-TW" altLang="en-US" sz="2200" b="1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服務</a:t>
            </a:r>
            <a:endParaRPr lang="en-US" altLang="zh-TW" sz="22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TW" altLang="en-US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76765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9DC424B2-5D9A-4083-BC1F-8D54C10405C2}"/>
              </a:ext>
            </a:extLst>
          </p:cNvPr>
          <p:cNvSpPr txBox="1"/>
          <p:nvPr/>
        </p:nvSpPr>
        <p:spPr>
          <a:xfrm>
            <a:off x="3194730" y="2104296"/>
            <a:ext cx="5214937" cy="23083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zh-TW" altLang="en-US" sz="7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簡報完畢</a:t>
            </a:r>
            <a:endParaRPr lang="en-US" altLang="zh-TW" sz="54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defRPr/>
            </a:pPr>
            <a:r>
              <a:rPr lang="zh-TW" altLang="en-US" sz="7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敬請指教</a:t>
            </a:r>
            <a:endParaRPr lang="en-US" altLang="zh-TW" sz="72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07197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FF092B-8378-43F1-A4DC-A207B35E6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微軟正黑體" pitchFamily="34" charset="-120"/>
              </a:rPr>
              <a:t> 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</a:rPr>
              <a:t>免責聲明</a:t>
            </a:r>
            <a:endParaRPr lang="zh-TW" altLang="en-US" dirty="0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3A478B9D-D345-4D77-92A6-164D51C28C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1525" y="2038991"/>
            <a:ext cx="8029128" cy="2780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145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1F5079C-38E3-4FD6-A334-6D7CFFD44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452" y="434339"/>
            <a:ext cx="8596668" cy="1320800"/>
          </a:xfrm>
        </p:spPr>
        <p:txBody>
          <a:bodyPr/>
          <a:lstStyle/>
          <a:p>
            <a:r>
              <a:rPr lang="zh-TW" altLang="en-US" sz="2400" b="1" dirty="0">
                <a:solidFill>
                  <a:schemeClr val="tx1"/>
                </a:solidFill>
                <a:latin typeface="微軟正黑體" panose="020B0604030504040204" pitchFamily="34" charset="-120"/>
              </a:rPr>
              <a:t>公  司  簡  介 </a:t>
            </a:r>
            <a:b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</a:rPr>
            </a:b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868D0FE-85A6-4ED2-8CDF-960AF5182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4995" y="1174633"/>
            <a:ext cx="8989787" cy="5132070"/>
          </a:xfrm>
        </p:spPr>
        <p:txBody>
          <a:bodyPr>
            <a:normAutofit fontScale="40000" lnSpcReduction="20000"/>
          </a:bodyPr>
          <a:lstStyle/>
          <a:p>
            <a:pPr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zh-TW" altLang="en-US" sz="3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設立</a:t>
            </a:r>
            <a:r>
              <a:rPr lang="en-US" altLang="zh-TW" sz="3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:</a:t>
            </a:r>
            <a:r>
              <a:rPr lang="zh-TW" altLang="en-US" sz="3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民國</a:t>
            </a:r>
            <a:r>
              <a:rPr lang="en-US" altLang="zh-TW" sz="3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67.5.24</a:t>
            </a:r>
          </a:p>
          <a:p>
            <a:pPr>
              <a:lnSpc>
                <a:spcPts val="1200"/>
              </a:lnSpc>
              <a:buFont typeface="Wingdings" panose="05000000000000000000" pitchFamily="2" charset="2"/>
              <a:buChar char="n"/>
            </a:pPr>
            <a:r>
              <a:rPr lang="en-US" altLang="zh-TW" sz="3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111</a:t>
            </a:r>
            <a:r>
              <a:rPr lang="zh-TW" altLang="en-US" sz="3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年</a:t>
            </a:r>
            <a:r>
              <a:rPr lang="en-US" altLang="zh-TW" sz="3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7</a:t>
            </a:r>
            <a:r>
              <a:rPr lang="zh-TW" altLang="en-US" sz="3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月改名樂事綠能科技</a:t>
            </a:r>
            <a:r>
              <a:rPr lang="en-US" altLang="zh-TW" sz="3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(</a:t>
            </a:r>
            <a:r>
              <a:rPr lang="zh-TW" altLang="en-US" sz="3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股</a:t>
            </a:r>
            <a:r>
              <a:rPr lang="en-US" altLang="zh-TW" sz="3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)</a:t>
            </a:r>
            <a:r>
              <a:rPr lang="zh-TW" altLang="en-US" sz="3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公司</a:t>
            </a:r>
            <a:endParaRPr lang="en-US" altLang="zh-TW" sz="3800" b="1" dirty="0">
              <a:solidFill>
                <a:srgbClr val="0070C0"/>
              </a:solidFill>
              <a:latin typeface="微軟正黑體" panose="020B0604030504040204" pitchFamily="34" charset="-120"/>
            </a:endParaRPr>
          </a:p>
          <a:p>
            <a:pPr marL="0" indent="0">
              <a:lnSpc>
                <a:spcPts val="1200"/>
              </a:lnSpc>
              <a:buNone/>
            </a:pPr>
            <a:r>
              <a:rPr lang="en-US" altLang="zh-TW" sz="3800" b="1" dirty="0">
                <a:solidFill>
                  <a:schemeClr val="tx1"/>
                </a:solidFill>
                <a:latin typeface="微軟正黑體" panose="020B0604030504040204" pitchFamily="34" charset="-120"/>
              </a:rPr>
              <a:t>       (</a:t>
            </a:r>
            <a:r>
              <a:rPr lang="zh-TW" altLang="en-US" sz="3800" b="1" dirty="0">
                <a:solidFill>
                  <a:schemeClr val="tx1"/>
                </a:solidFill>
                <a:latin typeface="微軟正黑體" panose="020B0604030504040204" pitchFamily="34" charset="-120"/>
              </a:rPr>
              <a:t>原名樂士電機</a:t>
            </a:r>
            <a:r>
              <a:rPr lang="en-US" altLang="zh-TW" sz="3800" b="1" dirty="0">
                <a:solidFill>
                  <a:schemeClr val="tx1"/>
                </a:solidFill>
                <a:latin typeface="微軟正黑體" panose="020B0604030504040204" pitchFamily="34" charset="-120"/>
              </a:rPr>
              <a:t>(</a:t>
            </a:r>
            <a:r>
              <a:rPr lang="zh-TW" altLang="en-US" sz="3800" b="1" dirty="0">
                <a:solidFill>
                  <a:schemeClr val="tx1"/>
                </a:solidFill>
                <a:latin typeface="微軟正黑體" panose="020B0604030504040204" pitchFamily="34" charset="-120"/>
              </a:rPr>
              <a:t>股</a:t>
            </a:r>
            <a:r>
              <a:rPr lang="en-US" altLang="zh-TW" sz="3800" b="1" dirty="0">
                <a:solidFill>
                  <a:schemeClr val="tx1"/>
                </a:solidFill>
                <a:latin typeface="微軟正黑體" panose="020B0604030504040204" pitchFamily="34" charset="-120"/>
              </a:rPr>
              <a:t>)</a:t>
            </a:r>
            <a:r>
              <a:rPr lang="zh-TW" altLang="en-US" sz="3800" b="1" dirty="0">
                <a:solidFill>
                  <a:schemeClr val="tx1"/>
                </a:solidFill>
                <a:latin typeface="微軟正黑體" panose="020B0604030504040204" pitchFamily="34" charset="-120"/>
              </a:rPr>
              <a:t>公司</a:t>
            </a:r>
            <a:r>
              <a:rPr lang="en-US" altLang="zh-TW" sz="3800" b="1" dirty="0">
                <a:solidFill>
                  <a:schemeClr val="tx1"/>
                </a:solidFill>
                <a:latin typeface="微軟正黑體" panose="020B0604030504040204" pitchFamily="34" charset="-120"/>
              </a:rPr>
              <a:t>/</a:t>
            </a:r>
            <a:r>
              <a:rPr lang="zh-TW" altLang="en-US" sz="3800" b="1" dirty="0">
                <a:solidFill>
                  <a:schemeClr val="tx1"/>
                </a:solidFill>
                <a:latin typeface="微軟正黑體" panose="020B0604030504040204" pitchFamily="34" charset="-120"/>
              </a:rPr>
              <a:t>樂士</a:t>
            </a:r>
            <a:r>
              <a:rPr lang="en-US" altLang="zh-TW" sz="3800" b="1" dirty="0">
                <a:solidFill>
                  <a:schemeClr val="tx1"/>
                </a:solidFill>
                <a:latin typeface="微軟正黑體" panose="020B0604030504040204" pitchFamily="34" charset="-120"/>
              </a:rPr>
              <a:t>(</a:t>
            </a:r>
            <a:r>
              <a:rPr lang="zh-TW" altLang="en-US" sz="3800" b="1" dirty="0">
                <a:solidFill>
                  <a:schemeClr val="tx1"/>
                </a:solidFill>
                <a:latin typeface="微軟正黑體" panose="020B0604030504040204" pitchFamily="34" charset="-120"/>
              </a:rPr>
              <a:t>股</a:t>
            </a:r>
            <a:r>
              <a:rPr lang="en-US" altLang="zh-TW" sz="3800" b="1" dirty="0">
                <a:solidFill>
                  <a:schemeClr val="tx1"/>
                </a:solidFill>
                <a:latin typeface="微軟正黑體" panose="020B0604030504040204" pitchFamily="34" charset="-120"/>
              </a:rPr>
              <a:t>)</a:t>
            </a:r>
            <a:r>
              <a:rPr lang="zh-TW" altLang="en-US" sz="3800" b="1" dirty="0">
                <a:solidFill>
                  <a:schemeClr val="tx1"/>
                </a:solidFill>
                <a:latin typeface="微軟正黑體" panose="020B0604030504040204" pitchFamily="34" charset="-120"/>
              </a:rPr>
              <a:t>公司</a:t>
            </a:r>
            <a:r>
              <a:rPr lang="en-US" altLang="zh-TW" sz="3800" b="1" dirty="0">
                <a:solidFill>
                  <a:schemeClr val="tx1"/>
                </a:solidFill>
                <a:latin typeface="微軟正黑體" panose="020B0604030504040204" pitchFamily="34" charset="-120"/>
              </a:rPr>
              <a:t>)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zh-TW" altLang="en-US" sz="3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實收資本額</a:t>
            </a:r>
            <a:r>
              <a:rPr lang="en-US" altLang="zh-TW" sz="3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: 1,454,857</a:t>
            </a:r>
            <a:r>
              <a:rPr lang="zh-TW" altLang="en-US" sz="3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千元</a:t>
            </a:r>
            <a:endParaRPr lang="en-US" altLang="zh-TW" sz="3800" b="1" dirty="0">
              <a:solidFill>
                <a:srgbClr val="0070C0"/>
              </a:solidFill>
              <a:latin typeface="微軟正黑體" panose="020B0604030504040204" pitchFamily="34" charset="-120"/>
            </a:endParaRP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kumimoji="1" lang="zh-TW" altLang="en-US" sz="3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董事長 </a:t>
            </a:r>
            <a:r>
              <a:rPr kumimoji="1" lang="en-US" altLang="zh-TW" sz="3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:</a:t>
            </a:r>
            <a:r>
              <a:rPr kumimoji="1" lang="zh-TW" altLang="en-US" sz="3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 陳介仁 </a:t>
            </a:r>
            <a:endParaRPr kumimoji="1" lang="en-US" altLang="zh-TW" sz="3800" b="1" dirty="0">
              <a:solidFill>
                <a:srgbClr val="0070C0"/>
              </a:solidFill>
              <a:latin typeface="微軟正黑體" panose="020B0604030504040204" pitchFamily="34" charset="-120"/>
            </a:endParaRP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kumimoji="1" lang="zh-TW" altLang="en-US" sz="3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總經理 </a:t>
            </a:r>
            <a:r>
              <a:rPr kumimoji="1" lang="en-US" altLang="zh-TW" sz="3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:</a:t>
            </a:r>
            <a:r>
              <a:rPr kumimoji="1" lang="zh-TW" altLang="en-US" sz="3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 陳連聰 </a:t>
            </a:r>
            <a:endParaRPr kumimoji="1" lang="en-US" altLang="zh-TW" sz="3800" b="1" dirty="0">
              <a:solidFill>
                <a:srgbClr val="0070C0"/>
              </a:solidFill>
              <a:latin typeface="微軟正黑體" panose="020B0604030504040204" pitchFamily="34" charset="-120"/>
            </a:endParaRP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zh-TW" altLang="en-US" sz="3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主要產品及業務 </a:t>
            </a:r>
            <a:r>
              <a:rPr lang="en-US" altLang="zh-TW" sz="3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: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zh-TW" altLang="en-US" sz="3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       太陽能電廠建置</a:t>
            </a:r>
            <a:r>
              <a:rPr lang="en-US" altLang="zh-TW" sz="3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(EPC)</a:t>
            </a:r>
            <a:r>
              <a:rPr lang="zh-TW" altLang="en-US" sz="3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、太陽能電廠投資</a:t>
            </a:r>
            <a:endParaRPr lang="en-US" altLang="zh-TW" sz="3800" b="1" dirty="0">
              <a:solidFill>
                <a:srgbClr val="0070C0"/>
              </a:solidFill>
              <a:latin typeface="微軟正黑體" panose="020B0604030504040204" pitchFamily="34" charset="-12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zh-TW" altLang="en-US" sz="3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       重電輸配電系統產品、電機類元件類產品</a:t>
            </a:r>
            <a:endParaRPr lang="en-US" altLang="zh-TW" sz="3800" b="1" dirty="0">
              <a:solidFill>
                <a:srgbClr val="0070C0"/>
              </a:solidFill>
              <a:latin typeface="微軟正黑體" panose="020B0604030504040204" pitchFamily="34" charset="-120"/>
            </a:endParaRP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zh-TW" altLang="en-US" sz="3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營運據點</a:t>
            </a:r>
            <a:r>
              <a:rPr lang="en-US" altLang="zh-TW" sz="3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: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zh-TW" altLang="en-US" sz="3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      台南總部</a:t>
            </a:r>
            <a:r>
              <a:rPr lang="en-US" altLang="zh-TW" sz="3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-</a:t>
            </a:r>
            <a:r>
              <a:rPr lang="zh-TW" altLang="en-US" sz="3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公司登記址及再生能源事業部門、台北</a:t>
            </a:r>
            <a:r>
              <a:rPr lang="en-US" altLang="zh-TW" sz="3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-</a:t>
            </a:r>
            <a:r>
              <a:rPr lang="zh-TW" altLang="en-US" sz="3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行政管理</a:t>
            </a:r>
            <a:r>
              <a:rPr lang="en-US" altLang="zh-TW" sz="3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,</a:t>
            </a:r>
            <a:r>
              <a:rPr lang="zh-TW" altLang="en-US" sz="3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財務會計</a:t>
            </a:r>
            <a:r>
              <a:rPr lang="en-US" altLang="zh-TW" sz="3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,</a:t>
            </a:r>
            <a:r>
              <a:rPr lang="zh-TW" altLang="en-US" sz="3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股務</a:t>
            </a:r>
            <a:r>
              <a:rPr lang="en-US" altLang="zh-TW" sz="3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,</a:t>
            </a:r>
            <a:r>
              <a:rPr lang="zh-TW" altLang="en-US" sz="3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稽核</a:t>
            </a:r>
            <a:endParaRPr lang="en-US" altLang="zh-TW" sz="3800" b="1" dirty="0">
              <a:solidFill>
                <a:srgbClr val="0070C0"/>
              </a:solidFill>
              <a:latin typeface="微軟正黑體" panose="020B0604030504040204" pitchFamily="34" charset="-12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zh-TW" altLang="en-US" sz="3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      桃園市楊梅區</a:t>
            </a:r>
            <a:r>
              <a:rPr lang="en-US" altLang="zh-TW" sz="3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-</a:t>
            </a:r>
            <a:r>
              <a:rPr lang="zh-TW" altLang="en-US" sz="3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電機事業生產製造工廠暨銷售部門</a:t>
            </a:r>
            <a:endParaRPr lang="en-US" altLang="zh-TW" sz="3800" b="1" dirty="0">
              <a:solidFill>
                <a:srgbClr val="0070C0"/>
              </a:solidFill>
              <a:latin typeface="微軟正黑體" panose="020B0604030504040204" pitchFamily="34" charset="-12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zh-TW" altLang="en-US" sz="3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     </a:t>
            </a:r>
            <a:endParaRPr lang="zh-TW" altLang="en-US" sz="3800" dirty="0">
              <a:solidFill>
                <a:srgbClr val="0070C0"/>
              </a:solidFill>
              <a:latin typeface="微軟正黑體" panose="020B0604030504040204" pitchFamily="34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33709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1DED6A0-45D6-4EF1-A527-BA061CF27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2200" b="1" dirty="0">
                <a:solidFill>
                  <a:schemeClr val="tx1"/>
                </a:solidFill>
              </a:rPr>
              <a:t>營運現況</a:t>
            </a:r>
            <a:r>
              <a:rPr lang="zh-TW" altLang="en-US" sz="2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zh-TW" altLang="en-US" sz="2200" b="1" dirty="0">
              <a:solidFill>
                <a:schemeClr val="tx1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38BBF0B-D181-4804-B384-06A931F11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781" y="1488613"/>
            <a:ext cx="8596668" cy="3880773"/>
          </a:xfrm>
        </p:spPr>
        <p:txBody>
          <a:bodyPr/>
          <a:lstStyle/>
          <a:p>
            <a:r>
              <a:rPr lang="zh-TW" altLang="en-US" sz="2200" b="1" dirty="0">
                <a:solidFill>
                  <a:schemeClr val="tx1"/>
                </a:solidFill>
                <a:latin typeface="+mj-ea"/>
                <a:ea typeface="+mj-ea"/>
              </a:rPr>
              <a:t>電機事業群</a:t>
            </a:r>
            <a:endParaRPr lang="en-US" altLang="zh-TW" sz="22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zh-TW" sz="2200" dirty="0">
                <a:solidFill>
                  <a:schemeClr val="tx1"/>
                </a:solidFill>
                <a:latin typeface="+mj-ea"/>
                <a:ea typeface="+mj-ea"/>
              </a:rPr>
              <a:t>1.</a:t>
            </a:r>
            <a:r>
              <a:rPr lang="zh-TW" altLang="en-US" sz="2200" dirty="0">
                <a:solidFill>
                  <a:schemeClr val="tx1"/>
                </a:solidFill>
                <a:latin typeface="+mj-ea"/>
                <a:ea typeface="+mj-ea"/>
              </a:rPr>
              <a:t>配電盤、亭置式變壓器及</a:t>
            </a:r>
            <a:r>
              <a:rPr lang="en-US" altLang="zh-TW" sz="2200" dirty="0">
                <a:solidFill>
                  <a:schemeClr val="tx1"/>
                </a:solidFill>
                <a:latin typeface="+mj-ea"/>
                <a:ea typeface="+mj-ea"/>
              </a:rPr>
              <a:t>GIS</a:t>
            </a:r>
          </a:p>
          <a:p>
            <a:pPr marL="0" indent="0">
              <a:buNone/>
            </a:pPr>
            <a:r>
              <a:rPr lang="en-US" altLang="zh-TW" sz="2200" dirty="0">
                <a:solidFill>
                  <a:schemeClr val="tx1"/>
                </a:solidFill>
                <a:latin typeface="+mj-ea"/>
                <a:ea typeface="+mj-ea"/>
              </a:rPr>
              <a:t>2.</a:t>
            </a:r>
            <a:r>
              <a:rPr lang="zh-TW" altLang="en-US" sz="2200" dirty="0">
                <a:solidFill>
                  <a:schemeClr val="tx1"/>
                </a:solidFill>
                <a:latin typeface="+mj-ea"/>
                <a:ea typeface="+mj-ea"/>
              </a:rPr>
              <a:t>電工器材</a:t>
            </a:r>
            <a:r>
              <a:rPr lang="en-US" altLang="zh-TW" sz="2200" dirty="0">
                <a:solidFill>
                  <a:schemeClr val="tx1"/>
                </a:solidFill>
                <a:latin typeface="+mj-ea"/>
                <a:ea typeface="+mj-ea"/>
              </a:rPr>
              <a:t>(</a:t>
            </a:r>
            <a:r>
              <a:rPr lang="zh-TW" altLang="en-US" sz="2200" dirty="0">
                <a:solidFill>
                  <a:schemeClr val="tx1"/>
                </a:solidFill>
                <a:latin typeface="+mj-ea"/>
                <a:ea typeface="+mj-ea"/>
              </a:rPr>
              <a:t>比壓器</a:t>
            </a:r>
            <a:r>
              <a:rPr lang="zh-TW" altLang="en-US" sz="2200" dirty="0">
                <a:solidFill>
                  <a:schemeClr val="tx1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、</a:t>
            </a:r>
            <a:r>
              <a:rPr lang="zh-TW" altLang="en-US" sz="2200" dirty="0">
                <a:solidFill>
                  <a:schemeClr val="tx1"/>
                </a:solidFill>
                <a:latin typeface="+mj-ea"/>
                <a:ea typeface="+mj-ea"/>
              </a:rPr>
              <a:t>比流器</a:t>
            </a:r>
            <a:r>
              <a:rPr lang="en-US" altLang="zh-TW" sz="2200" dirty="0">
                <a:solidFill>
                  <a:schemeClr val="tx1"/>
                </a:solidFill>
                <a:latin typeface="+mj-ea"/>
                <a:ea typeface="+mj-ea"/>
              </a:rPr>
              <a:t>)</a:t>
            </a:r>
          </a:p>
          <a:p>
            <a:pPr marL="0" indent="0">
              <a:buNone/>
            </a:pPr>
            <a:r>
              <a:rPr lang="en-US" altLang="zh-TW" sz="2200" dirty="0">
                <a:solidFill>
                  <a:schemeClr val="tx1"/>
                </a:solidFill>
                <a:latin typeface="+mj-ea"/>
                <a:ea typeface="+mj-ea"/>
              </a:rPr>
              <a:t>3.</a:t>
            </a:r>
            <a:r>
              <a:rPr lang="zh-TW" altLang="en-US" sz="2200" dirty="0">
                <a:solidFill>
                  <a:schemeClr val="tx1"/>
                </a:solidFill>
                <a:latin typeface="+mj-ea"/>
                <a:ea typeface="+mj-ea"/>
              </a:rPr>
              <a:t>電力系統週邊</a:t>
            </a:r>
            <a:r>
              <a:rPr lang="zh-TW" altLang="en-US" sz="2200" dirty="0">
                <a:solidFill>
                  <a:schemeClr val="tx1"/>
                </a:solidFill>
                <a:latin typeface="+mj-ea"/>
              </a:rPr>
              <a:t>維修</a:t>
            </a:r>
            <a:endParaRPr lang="en-US" altLang="zh-TW" sz="2200" dirty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zh-TW" altLang="en-US" sz="2200" b="1" dirty="0">
                <a:solidFill>
                  <a:schemeClr val="tx1"/>
                </a:solidFill>
                <a:latin typeface="+mj-ea"/>
                <a:ea typeface="+mj-ea"/>
              </a:rPr>
              <a:t>太陽能</a:t>
            </a:r>
            <a:r>
              <a:rPr lang="zh-TW" altLang="en-US" sz="2200" b="1" dirty="0">
                <a:solidFill>
                  <a:schemeClr val="tx1"/>
                </a:solidFill>
                <a:latin typeface="+mj-ea"/>
              </a:rPr>
              <a:t>事業群</a:t>
            </a:r>
            <a:endParaRPr lang="en-US" altLang="zh-TW" sz="2200" b="1" dirty="0">
              <a:solidFill>
                <a:schemeClr val="tx1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zh-TW" sz="2200" dirty="0">
                <a:solidFill>
                  <a:schemeClr val="tx1"/>
                </a:solidFill>
                <a:latin typeface="+mj-ea"/>
                <a:ea typeface="+mj-ea"/>
              </a:rPr>
              <a:t>1.</a:t>
            </a:r>
            <a:r>
              <a:rPr lang="zh-TW" altLang="en-US" sz="2200" dirty="0">
                <a:solidFill>
                  <a:schemeClr val="tx1"/>
                </a:solidFill>
                <a:latin typeface="+mj-ea"/>
                <a:ea typeface="+mj-ea"/>
              </a:rPr>
              <a:t>投資</a:t>
            </a:r>
            <a:r>
              <a:rPr lang="en-US" altLang="zh-TW" sz="2200" dirty="0">
                <a:solidFill>
                  <a:schemeClr val="tx1"/>
                </a:solidFill>
                <a:latin typeface="+mj-ea"/>
                <a:ea typeface="+mj-ea"/>
              </a:rPr>
              <a:t>(</a:t>
            </a:r>
            <a:r>
              <a:rPr lang="zh-TW" altLang="en-US" sz="2200" dirty="0">
                <a:solidFill>
                  <a:schemeClr val="tx1"/>
                </a:solidFill>
                <a:latin typeface="+mj-ea"/>
                <a:ea typeface="+mj-ea"/>
              </a:rPr>
              <a:t>持有</a:t>
            </a:r>
            <a:r>
              <a:rPr lang="en-US" altLang="zh-TW" sz="2200" dirty="0">
                <a:solidFill>
                  <a:schemeClr val="tx1"/>
                </a:solidFill>
                <a:latin typeface="+mj-ea"/>
                <a:ea typeface="+mj-ea"/>
              </a:rPr>
              <a:t>)</a:t>
            </a:r>
            <a:r>
              <a:rPr lang="zh-TW" altLang="en-US" sz="2200" dirty="0">
                <a:solidFill>
                  <a:schemeClr val="tx1"/>
                </a:solidFill>
                <a:latin typeface="+mj-ea"/>
              </a:rPr>
              <a:t>太陽能電廠</a:t>
            </a:r>
            <a:r>
              <a:rPr lang="en-US" altLang="zh-TW" sz="2200" dirty="0">
                <a:solidFill>
                  <a:schemeClr val="tx1"/>
                </a:solidFill>
                <a:latin typeface="+mj-ea"/>
              </a:rPr>
              <a:t>(</a:t>
            </a:r>
            <a:r>
              <a:rPr lang="zh-TW" altLang="en-US" sz="2200" dirty="0">
                <a:solidFill>
                  <a:schemeClr val="tx1"/>
                </a:solidFill>
                <a:latin typeface="+mj-ea"/>
              </a:rPr>
              <a:t>母公司及子公司</a:t>
            </a:r>
            <a:r>
              <a:rPr lang="en-US" altLang="zh-TW" sz="2200" dirty="0">
                <a:solidFill>
                  <a:schemeClr val="tx1"/>
                </a:solidFill>
                <a:latin typeface="+mj-ea"/>
              </a:rPr>
              <a:t>)</a:t>
            </a:r>
          </a:p>
          <a:p>
            <a:pPr marL="0" indent="0">
              <a:buNone/>
            </a:pPr>
            <a:r>
              <a:rPr lang="en-US" altLang="zh-TW" sz="2200" dirty="0">
                <a:solidFill>
                  <a:schemeClr val="tx1"/>
                </a:solidFill>
                <a:latin typeface="+mj-ea"/>
                <a:ea typeface="+mj-ea"/>
              </a:rPr>
              <a:t>2.</a:t>
            </a:r>
            <a:r>
              <a:rPr lang="zh-TW" altLang="en-US" sz="2200" dirty="0">
                <a:solidFill>
                  <a:schemeClr val="tx1"/>
                </a:solidFill>
                <a:latin typeface="+mj-ea"/>
              </a:rPr>
              <a:t>太陽能電廠工程承建</a:t>
            </a:r>
            <a:endParaRPr lang="en-US" altLang="zh-TW" sz="2200" dirty="0">
              <a:solidFill>
                <a:schemeClr val="tx1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zh-TW" sz="2200" dirty="0">
                <a:solidFill>
                  <a:schemeClr val="tx1"/>
                </a:solidFill>
                <a:latin typeface="+mj-ea"/>
                <a:ea typeface="+mj-ea"/>
              </a:rPr>
              <a:t>3.</a:t>
            </a:r>
            <a:r>
              <a:rPr lang="zh-TW" altLang="en-US" sz="2200" dirty="0">
                <a:solidFill>
                  <a:schemeClr val="tx1"/>
                </a:solidFill>
                <a:latin typeface="+mj-ea"/>
              </a:rPr>
              <a:t>太陽能電廠維運</a:t>
            </a:r>
            <a:endParaRPr lang="zh-TW" altLang="en-US" sz="2200" dirty="0">
              <a:solidFill>
                <a:schemeClr val="tx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817979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6313166-A050-44BC-8895-A83B5D02F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FF0000"/>
                </a:solidFill>
              </a:rPr>
              <a:t>自有太陽能電廠投資概況</a:t>
            </a:r>
          </a:p>
        </p:txBody>
      </p:sp>
      <p:graphicFrame>
        <p:nvGraphicFramePr>
          <p:cNvPr id="6" name="內容版面配置區 5">
            <a:extLst>
              <a:ext uri="{FF2B5EF4-FFF2-40B4-BE49-F238E27FC236}">
                <a16:creationId xmlns:a16="http://schemas.microsoft.com/office/drawing/2014/main" id="{EDD74537-7791-4C46-A894-11BB977197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7082238"/>
              </p:ext>
            </p:extLst>
          </p:nvPr>
        </p:nvGraphicFramePr>
        <p:xfrm>
          <a:off x="2488019" y="2105246"/>
          <a:ext cx="5677785" cy="30409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75550">
                  <a:extLst>
                    <a:ext uri="{9D8B030D-6E8A-4147-A177-3AD203B41FA5}">
                      <a16:colId xmlns:a16="http://schemas.microsoft.com/office/drawing/2014/main" val="760211336"/>
                    </a:ext>
                  </a:extLst>
                </a:gridCol>
                <a:gridCol w="2093559">
                  <a:extLst>
                    <a:ext uri="{9D8B030D-6E8A-4147-A177-3AD203B41FA5}">
                      <a16:colId xmlns:a16="http://schemas.microsoft.com/office/drawing/2014/main" val="439600593"/>
                    </a:ext>
                  </a:extLst>
                </a:gridCol>
                <a:gridCol w="1808676">
                  <a:extLst>
                    <a:ext uri="{9D8B030D-6E8A-4147-A177-3AD203B41FA5}">
                      <a16:colId xmlns:a16="http://schemas.microsoft.com/office/drawing/2014/main" val="1923652513"/>
                    </a:ext>
                  </a:extLst>
                </a:gridCol>
              </a:tblGrid>
              <a:tr h="50681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(</a:t>
                      </a:r>
                      <a:r>
                        <a:rPr lang="zh-TW" altLang="en-US" sz="2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子</a:t>
                      </a:r>
                      <a:r>
                        <a:rPr lang="en-US" altLang="zh-TW" sz="2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)</a:t>
                      </a:r>
                      <a:r>
                        <a:rPr lang="zh-TW" altLang="en-US" sz="2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公司</a:t>
                      </a:r>
                      <a:endParaRPr lang="zh-TW" altLang="en-US" sz="2400" b="0" i="0" u="none" strike="noStrike" dirty="0">
                        <a:solidFill>
                          <a:srgbClr val="00206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商轉售電</a:t>
                      </a:r>
                      <a:r>
                        <a:rPr lang="en-US" altLang="zh-TW" sz="2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(</a:t>
                      </a:r>
                      <a:r>
                        <a:rPr lang="en-US" sz="2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M)</a:t>
                      </a:r>
                      <a:endParaRPr lang="en-US" sz="2400" b="0" i="0" u="none" strike="noStrike" dirty="0">
                        <a:solidFill>
                          <a:srgbClr val="00206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u="none" strike="noStrike">
                          <a:solidFill>
                            <a:srgbClr val="002060"/>
                          </a:solidFill>
                          <a:effectLst/>
                        </a:rPr>
                        <a:t>建置中</a:t>
                      </a:r>
                      <a:r>
                        <a:rPr lang="en-US" altLang="zh-TW" sz="2400" u="none" strike="noStrike">
                          <a:solidFill>
                            <a:srgbClr val="002060"/>
                          </a:solidFill>
                          <a:effectLst/>
                        </a:rPr>
                        <a:t>(</a:t>
                      </a:r>
                      <a:r>
                        <a:rPr lang="en-US" sz="2400" u="none" strike="noStrike">
                          <a:solidFill>
                            <a:srgbClr val="002060"/>
                          </a:solidFill>
                          <a:effectLst/>
                        </a:rPr>
                        <a:t>M)</a:t>
                      </a:r>
                      <a:endParaRPr lang="en-US" sz="2400" b="0" i="0" u="none" strike="noStrike">
                        <a:solidFill>
                          <a:srgbClr val="00206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7066405"/>
                  </a:ext>
                </a:extLst>
              </a:tr>
              <a:tr h="50681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u="none" strike="noStrike">
                          <a:solidFill>
                            <a:srgbClr val="002060"/>
                          </a:solidFill>
                          <a:effectLst/>
                        </a:rPr>
                        <a:t>樂事綠能</a:t>
                      </a:r>
                      <a:endParaRPr lang="zh-TW" altLang="en-US" sz="2400" b="0" i="0" u="none" strike="noStrike">
                        <a:solidFill>
                          <a:srgbClr val="00206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0.5</a:t>
                      </a:r>
                      <a:endParaRPr lang="en-US" altLang="zh-TW" sz="2400" b="0" i="0" u="none" strike="noStrike" dirty="0">
                        <a:solidFill>
                          <a:srgbClr val="00206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zh-TW" sz="2400" b="0" i="0" u="none" strike="noStrike" dirty="0">
                        <a:solidFill>
                          <a:srgbClr val="00206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53635767"/>
                  </a:ext>
                </a:extLst>
              </a:tr>
              <a:tr h="50681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森欣能源</a:t>
                      </a:r>
                      <a:endParaRPr lang="zh-TW" altLang="en-US" sz="2400" b="0" i="0" u="none" strike="noStrike" dirty="0">
                        <a:solidFill>
                          <a:srgbClr val="00206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22.4</a:t>
                      </a:r>
                      <a:endParaRPr lang="en-US" altLang="zh-TW" sz="2400" b="0" i="0" u="none" strike="noStrike" dirty="0">
                        <a:solidFill>
                          <a:srgbClr val="00206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9.4</a:t>
                      </a:r>
                      <a:endParaRPr lang="en-US" altLang="zh-TW" sz="2400" b="0" i="0" u="none" strike="noStrike" dirty="0">
                        <a:solidFill>
                          <a:srgbClr val="00206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40768701"/>
                  </a:ext>
                </a:extLst>
              </a:tr>
              <a:tr h="50681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金來國際</a:t>
                      </a:r>
                      <a:endParaRPr lang="zh-TW" altLang="en-US" sz="2400" b="0" i="0" u="none" strike="noStrike" dirty="0">
                        <a:solidFill>
                          <a:srgbClr val="00206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7.6</a:t>
                      </a:r>
                      <a:endParaRPr lang="en-US" altLang="zh-TW" sz="2400" b="0" i="0" u="none" strike="noStrike" dirty="0">
                        <a:solidFill>
                          <a:srgbClr val="00206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　</a:t>
                      </a:r>
                      <a:endParaRPr lang="zh-TW" altLang="en-US" sz="2400" b="0" i="0" u="none" strike="noStrike" dirty="0">
                        <a:solidFill>
                          <a:srgbClr val="00206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33894164"/>
                  </a:ext>
                </a:extLst>
              </a:tr>
              <a:tr h="50681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群立能源</a:t>
                      </a:r>
                      <a:endParaRPr lang="zh-TW" altLang="en-US" sz="2400" b="0" i="0" u="none" strike="noStrike" dirty="0">
                        <a:solidFill>
                          <a:srgbClr val="00206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0.8</a:t>
                      </a:r>
                      <a:endParaRPr lang="en-US" altLang="zh-TW" sz="2400" b="0" i="0" u="none" strike="noStrike" dirty="0">
                        <a:solidFill>
                          <a:srgbClr val="00206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　</a:t>
                      </a:r>
                      <a:endParaRPr lang="zh-TW" altLang="en-US" sz="2400" b="0" i="0" u="none" strike="noStrike" dirty="0">
                        <a:solidFill>
                          <a:srgbClr val="00206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50143186"/>
                  </a:ext>
                </a:extLst>
              </a:tr>
              <a:tr h="50681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u="none" strike="noStrike">
                          <a:solidFill>
                            <a:srgbClr val="002060"/>
                          </a:solidFill>
                          <a:effectLst/>
                        </a:rPr>
                        <a:t>合計</a:t>
                      </a:r>
                      <a:endParaRPr lang="zh-TW" altLang="en-US" sz="2400" b="0" i="0" u="none" strike="noStrike">
                        <a:solidFill>
                          <a:srgbClr val="00206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31.3</a:t>
                      </a:r>
                      <a:endParaRPr lang="en-US" altLang="zh-TW" sz="2400" b="0" i="0" u="none" strike="noStrike" dirty="0">
                        <a:solidFill>
                          <a:srgbClr val="00206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9.4</a:t>
                      </a:r>
                      <a:endParaRPr lang="en-US" altLang="zh-TW" sz="2400" b="0" i="0" u="none" strike="noStrike" dirty="0">
                        <a:solidFill>
                          <a:srgbClr val="00206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171055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9163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>
            <a:extLst>
              <a:ext uri="{FF2B5EF4-FFF2-40B4-BE49-F238E27FC236}">
                <a16:creationId xmlns:a16="http://schemas.microsoft.com/office/drawing/2014/main" id="{0A42443F-285B-4F19-A368-4B2BFB4BB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377" y="392905"/>
            <a:ext cx="8596668" cy="1320800"/>
          </a:xfrm>
        </p:spPr>
        <p:txBody>
          <a:bodyPr>
            <a:normAutofit/>
          </a:bodyPr>
          <a:lstStyle/>
          <a:p>
            <a:r>
              <a:rPr lang="en-US" altLang="zh-TW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111</a:t>
            </a:r>
            <a:r>
              <a:rPr lang="zh-TW" alt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年合併綜合損益表</a:t>
            </a:r>
            <a:br>
              <a:rPr lang="en-US" altLang="zh-TW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zh-TW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zh-TW" alt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單位</a:t>
            </a:r>
            <a:r>
              <a:rPr lang="en-US" altLang="zh-TW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zh-TW" alt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新台幣千元</a:t>
            </a:r>
            <a:r>
              <a:rPr lang="en-US" altLang="zh-TW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zh-TW" altLang="en-US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內容版面配置區 8">
            <a:extLst>
              <a:ext uri="{FF2B5EF4-FFF2-40B4-BE49-F238E27FC236}">
                <a16:creationId xmlns:a16="http://schemas.microsoft.com/office/drawing/2014/main" id="{E42554C5-6CE8-4EC7-B198-225622F648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2229363"/>
              </p:ext>
            </p:extLst>
          </p:nvPr>
        </p:nvGraphicFramePr>
        <p:xfrm>
          <a:off x="1605517" y="1373463"/>
          <a:ext cx="7123814" cy="47827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79050">
                  <a:extLst>
                    <a:ext uri="{9D8B030D-6E8A-4147-A177-3AD203B41FA5}">
                      <a16:colId xmlns:a16="http://schemas.microsoft.com/office/drawing/2014/main" val="2115441003"/>
                    </a:ext>
                  </a:extLst>
                </a:gridCol>
                <a:gridCol w="1036191">
                  <a:extLst>
                    <a:ext uri="{9D8B030D-6E8A-4147-A177-3AD203B41FA5}">
                      <a16:colId xmlns:a16="http://schemas.microsoft.com/office/drawing/2014/main" val="735254251"/>
                    </a:ext>
                  </a:extLst>
                </a:gridCol>
                <a:gridCol w="1036191">
                  <a:extLst>
                    <a:ext uri="{9D8B030D-6E8A-4147-A177-3AD203B41FA5}">
                      <a16:colId xmlns:a16="http://schemas.microsoft.com/office/drawing/2014/main" val="1513576171"/>
                    </a:ext>
                  </a:extLst>
                </a:gridCol>
                <a:gridCol w="1036191">
                  <a:extLst>
                    <a:ext uri="{9D8B030D-6E8A-4147-A177-3AD203B41FA5}">
                      <a16:colId xmlns:a16="http://schemas.microsoft.com/office/drawing/2014/main" val="763027752"/>
                    </a:ext>
                  </a:extLst>
                </a:gridCol>
                <a:gridCol w="1036191">
                  <a:extLst>
                    <a:ext uri="{9D8B030D-6E8A-4147-A177-3AD203B41FA5}">
                      <a16:colId xmlns:a16="http://schemas.microsoft.com/office/drawing/2014/main" val="1856557145"/>
                    </a:ext>
                  </a:extLst>
                </a:gridCol>
              </a:tblGrid>
              <a:tr h="36790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111</a:t>
                      </a:r>
                      <a:r>
                        <a:rPr lang="zh-TW" altLang="en-US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年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110</a:t>
                      </a:r>
                      <a:r>
                        <a:rPr lang="zh-TW" altLang="en-US" sz="2000" u="none" strike="noStrike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年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4842251"/>
                  </a:ext>
                </a:extLst>
              </a:tr>
              <a:tr h="36790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營業收入</a:t>
                      </a:r>
                      <a:endParaRPr lang="zh-TW" altLang="en-US" sz="20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281,520</a:t>
                      </a:r>
                      <a:endParaRPr lang="en-US" altLang="zh-TW" sz="20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324,446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43536263"/>
                  </a:ext>
                </a:extLst>
              </a:tr>
              <a:tr h="36790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營業成本</a:t>
                      </a:r>
                      <a:endParaRPr lang="zh-TW" altLang="en-US" sz="20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161,798</a:t>
                      </a:r>
                      <a:endParaRPr lang="en-US" altLang="zh-TW" sz="20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57.47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175,257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54.02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68889525"/>
                  </a:ext>
                </a:extLst>
              </a:tr>
              <a:tr h="36790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營業毛利</a:t>
                      </a:r>
                      <a:endParaRPr lang="zh-TW" altLang="en-US" sz="20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119,722</a:t>
                      </a:r>
                      <a:endParaRPr lang="en-US" altLang="zh-TW" sz="20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42.53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149,189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45.98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74200999"/>
                  </a:ext>
                </a:extLst>
              </a:tr>
              <a:tr h="36790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營業費用</a:t>
                      </a:r>
                      <a:endParaRPr lang="zh-TW" altLang="en-US" sz="20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44,730</a:t>
                      </a:r>
                      <a:endParaRPr lang="en-US" altLang="zh-TW" sz="20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15.89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42,310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13.04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76859010"/>
                  </a:ext>
                </a:extLst>
              </a:tr>
              <a:tr h="36790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營業利益</a:t>
                      </a:r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lang="zh-TW" altLang="en-US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損失</a:t>
                      </a:r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74,992</a:t>
                      </a:r>
                      <a:endParaRPr lang="en-US" altLang="zh-TW" sz="20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26.64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106,879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32.94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49590134"/>
                  </a:ext>
                </a:extLst>
              </a:tr>
              <a:tr h="36790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營業外收入及支出</a:t>
                      </a:r>
                      <a:endParaRPr lang="zh-TW" altLang="en-US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-18,733</a:t>
                      </a:r>
                      <a:endParaRPr lang="en-US" altLang="zh-TW" sz="20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-6.65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9,833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3.03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97803544"/>
                  </a:ext>
                </a:extLst>
              </a:tr>
              <a:tr h="36790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稅前淨利</a:t>
                      </a:r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lang="zh-TW" altLang="en-US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淨損</a:t>
                      </a:r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56,259</a:t>
                      </a:r>
                      <a:endParaRPr lang="en-US" altLang="zh-TW" sz="20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19.98</a:t>
                      </a:r>
                      <a:endParaRPr lang="en-US" altLang="zh-TW" sz="20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116,712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35.97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81412398"/>
                  </a:ext>
                </a:extLst>
              </a:tr>
              <a:tr h="36790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所得稅費用</a:t>
                      </a:r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lang="zh-TW" altLang="en-US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利益</a:t>
                      </a:r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9,825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3.49</a:t>
                      </a:r>
                      <a:endParaRPr lang="en-US" altLang="zh-TW" sz="20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3,929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1.21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22780830"/>
                  </a:ext>
                </a:extLst>
              </a:tr>
              <a:tr h="36790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本期淨利</a:t>
                      </a:r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lang="zh-TW" altLang="en-US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淨損</a:t>
                      </a:r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46,434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16.49</a:t>
                      </a:r>
                      <a:endParaRPr lang="en-US" altLang="zh-TW" sz="20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112,783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34.76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00206888"/>
                  </a:ext>
                </a:extLst>
              </a:tr>
              <a:tr h="36790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其他綜合損益</a:t>
                      </a:r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lang="zh-TW" altLang="en-US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淨損</a:t>
                      </a:r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-344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-0.12</a:t>
                      </a:r>
                      <a:endParaRPr lang="en-US" altLang="zh-TW" sz="20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-26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-0.01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86495068"/>
                  </a:ext>
                </a:extLst>
              </a:tr>
              <a:tr h="36790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本期綜合損益總額</a:t>
                      </a:r>
                      <a:endParaRPr lang="zh-TW" altLang="en-US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46,090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16.37</a:t>
                      </a:r>
                      <a:endParaRPr lang="en-US" altLang="zh-TW" sz="20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112,757</a:t>
                      </a:r>
                      <a:endParaRPr lang="en-US" altLang="zh-TW" sz="20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34.75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04202614"/>
                  </a:ext>
                </a:extLst>
              </a:tr>
              <a:tr h="36790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基本每股盈餘</a:t>
                      </a:r>
                      <a:endParaRPr lang="zh-TW" altLang="en-US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0.31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2000" u="none" strike="noStrike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  <a:endParaRPr lang="zh-TW" altLang="en-US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0.94</a:t>
                      </a:r>
                      <a:endParaRPr lang="en-US" altLang="zh-TW" sz="20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2000" u="none" strike="noStrike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  <a:endParaRPr lang="zh-TW" altLang="en-US" sz="20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27061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3424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026C53-DC48-4617-8F14-CF5B63785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7819" y="924385"/>
            <a:ext cx="8596668" cy="1320800"/>
          </a:xfrm>
        </p:spPr>
        <p:txBody>
          <a:bodyPr>
            <a:normAutofit/>
          </a:bodyPr>
          <a:lstStyle/>
          <a:p>
            <a:r>
              <a:rPr lang="zh-TW" altLang="en-US" sz="2400" dirty="0">
                <a:solidFill>
                  <a:schemeClr val="tx1"/>
                </a:solidFill>
                <a:latin typeface="+mj-ea"/>
              </a:rPr>
              <a:t>收入占比</a:t>
            </a:r>
            <a:r>
              <a:rPr lang="en-US" altLang="zh-TW" sz="2400" dirty="0">
                <a:solidFill>
                  <a:schemeClr val="tx1"/>
                </a:solidFill>
                <a:latin typeface="+mj-ea"/>
              </a:rPr>
              <a:t>(</a:t>
            </a:r>
            <a:r>
              <a:rPr lang="zh-TW" altLang="en-US" sz="2400" dirty="0">
                <a:solidFill>
                  <a:schemeClr val="tx1"/>
                </a:solidFill>
                <a:latin typeface="+mj-ea"/>
              </a:rPr>
              <a:t>單位千元</a:t>
            </a:r>
            <a:r>
              <a:rPr lang="en-US" altLang="zh-TW" sz="2400" dirty="0">
                <a:solidFill>
                  <a:schemeClr val="tx1"/>
                </a:solidFill>
                <a:latin typeface="+mj-ea"/>
              </a:rPr>
              <a:t>)</a:t>
            </a:r>
            <a:endParaRPr lang="zh-TW" altLang="en-US" sz="2400" dirty="0">
              <a:solidFill>
                <a:schemeClr val="tx1"/>
              </a:solidFill>
              <a:latin typeface="+mj-ea"/>
            </a:endParaRP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D7646CBA-BE62-44E2-A054-7DC3DC5F0A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5918860"/>
              </p:ext>
            </p:extLst>
          </p:nvPr>
        </p:nvGraphicFramePr>
        <p:xfrm>
          <a:off x="1637044" y="1930400"/>
          <a:ext cx="6677248" cy="34916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50455">
                  <a:extLst>
                    <a:ext uri="{9D8B030D-6E8A-4147-A177-3AD203B41FA5}">
                      <a16:colId xmlns:a16="http://schemas.microsoft.com/office/drawing/2014/main" val="2680176970"/>
                    </a:ext>
                  </a:extLst>
                </a:gridCol>
                <a:gridCol w="1350455">
                  <a:extLst>
                    <a:ext uri="{9D8B030D-6E8A-4147-A177-3AD203B41FA5}">
                      <a16:colId xmlns:a16="http://schemas.microsoft.com/office/drawing/2014/main" val="2053937724"/>
                    </a:ext>
                  </a:extLst>
                </a:gridCol>
                <a:gridCol w="1387967">
                  <a:extLst>
                    <a:ext uri="{9D8B030D-6E8A-4147-A177-3AD203B41FA5}">
                      <a16:colId xmlns:a16="http://schemas.microsoft.com/office/drawing/2014/main" val="409383439"/>
                    </a:ext>
                  </a:extLst>
                </a:gridCol>
                <a:gridCol w="1481748">
                  <a:extLst>
                    <a:ext uri="{9D8B030D-6E8A-4147-A177-3AD203B41FA5}">
                      <a16:colId xmlns:a16="http://schemas.microsoft.com/office/drawing/2014/main" val="2811029908"/>
                    </a:ext>
                  </a:extLst>
                </a:gridCol>
                <a:gridCol w="1106623">
                  <a:extLst>
                    <a:ext uri="{9D8B030D-6E8A-4147-A177-3AD203B41FA5}">
                      <a16:colId xmlns:a16="http://schemas.microsoft.com/office/drawing/2014/main" val="1939520595"/>
                    </a:ext>
                  </a:extLst>
                </a:gridCol>
              </a:tblGrid>
              <a:tr h="58194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u="none" strike="noStrike" dirty="0">
                          <a:effectLst/>
                        </a:rPr>
                        <a:t>　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111</a:t>
                      </a:r>
                      <a:r>
                        <a:rPr lang="zh-TW" altLang="en-US" sz="2400" u="none" strike="noStrike" dirty="0">
                          <a:effectLst/>
                        </a:rPr>
                        <a:t>年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110</a:t>
                      </a:r>
                      <a:r>
                        <a:rPr lang="zh-TW" altLang="en-US" sz="2400" u="none" strike="noStrike">
                          <a:effectLst/>
                        </a:rPr>
                        <a:t>年</a:t>
                      </a:r>
                      <a:endParaRPr lang="zh-TW" alt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1370368"/>
                  </a:ext>
                </a:extLst>
              </a:tr>
              <a:tr h="58194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u="none" strike="noStrike" dirty="0">
                          <a:effectLst/>
                        </a:rPr>
                        <a:t>銷貨收入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400" u="none" strike="noStrike" dirty="0">
                          <a:effectLst/>
                        </a:rPr>
                        <a:t>71,165 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400" u="none" strike="noStrike" dirty="0">
                          <a:effectLst/>
                        </a:rPr>
                        <a:t>25.28%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400" u="none" strike="noStrike">
                          <a:effectLst/>
                        </a:rPr>
                        <a:t>121,433 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400" u="none" strike="noStrike">
                          <a:effectLst/>
                        </a:rPr>
                        <a:t>37.43%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65140944"/>
                  </a:ext>
                </a:extLst>
              </a:tr>
              <a:tr h="58194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u="none" strike="noStrike" dirty="0">
                          <a:effectLst/>
                        </a:rPr>
                        <a:t>售電收入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400" u="none" strike="noStrike">
                          <a:effectLst/>
                        </a:rPr>
                        <a:t>119,012 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400" u="none" strike="noStrike" dirty="0">
                          <a:effectLst/>
                        </a:rPr>
                        <a:t>42.27%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400" u="none" strike="noStrike">
                          <a:effectLst/>
                        </a:rPr>
                        <a:t>79,993 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400" u="none" strike="noStrike">
                          <a:effectLst/>
                        </a:rPr>
                        <a:t>24.66%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06758856"/>
                  </a:ext>
                </a:extLst>
              </a:tr>
              <a:tr h="58194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u="none" strike="noStrike">
                          <a:effectLst/>
                        </a:rPr>
                        <a:t>工程收入</a:t>
                      </a:r>
                      <a:endParaRPr lang="zh-TW" alt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400" u="none" strike="noStrike" dirty="0">
                          <a:effectLst/>
                        </a:rPr>
                        <a:t>83,617 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400" u="none" strike="noStrike" dirty="0">
                          <a:effectLst/>
                        </a:rPr>
                        <a:t>29.70%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400" u="none" strike="noStrike">
                          <a:effectLst/>
                        </a:rPr>
                        <a:t>93,322 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400" u="none" strike="noStrike">
                          <a:effectLst/>
                        </a:rPr>
                        <a:t>28.76%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74062159"/>
                  </a:ext>
                </a:extLst>
              </a:tr>
              <a:tr h="58194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u="none" strike="noStrike">
                          <a:effectLst/>
                        </a:rPr>
                        <a:t>其他收入</a:t>
                      </a:r>
                      <a:endParaRPr lang="zh-TW" alt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400" u="none" strike="noStrike" dirty="0">
                          <a:effectLst/>
                        </a:rPr>
                        <a:t>6,726 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400" u="none" strike="noStrike" dirty="0">
                          <a:effectLst/>
                        </a:rPr>
                        <a:t>2.39%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400" u="none" strike="noStrike" dirty="0">
                          <a:effectLst/>
                        </a:rPr>
                        <a:t>29,698 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400" u="none" strike="noStrike">
                          <a:effectLst/>
                        </a:rPr>
                        <a:t>9.15%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63467583"/>
                  </a:ext>
                </a:extLst>
              </a:tr>
              <a:tr h="58194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u="none" strike="noStrike">
                          <a:effectLst/>
                        </a:rPr>
                        <a:t>合計</a:t>
                      </a:r>
                      <a:endParaRPr lang="zh-TW" alt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400" u="none" strike="noStrike">
                          <a:effectLst/>
                        </a:rPr>
                        <a:t>281,520 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400" u="none" strike="noStrike">
                          <a:effectLst/>
                        </a:rPr>
                        <a:t>100%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400" u="none" strike="noStrike" dirty="0">
                          <a:effectLst/>
                        </a:rPr>
                        <a:t>324,446 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400" u="none" strike="noStrike" dirty="0">
                          <a:effectLst/>
                        </a:rPr>
                        <a:t>100%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74094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2044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A2AE52-9868-4522-83B2-FB3882ADA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985" y="668290"/>
            <a:ext cx="8596668" cy="1320800"/>
          </a:xfrm>
        </p:spPr>
        <p:txBody>
          <a:bodyPr>
            <a:normAutofit/>
          </a:bodyPr>
          <a:lstStyle/>
          <a:p>
            <a:r>
              <a:rPr lang="en-US" altLang="zh-TW" sz="2400" dirty="0">
                <a:solidFill>
                  <a:srgbClr val="002060"/>
                </a:solidFill>
              </a:rPr>
              <a:t>111</a:t>
            </a:r>
            <a:r>
              <a:rPr lang="zh-TW" altLang="en-US" sz="2400" dirty="0">
                <a:solidFill>
                  <a:srgbClr val="002060"/>
                </a:solidFill>
              </a:rPr>
              <a:t>年合併資產負債表</a:t>
            </a:r>
            <a:r>
              <a:rPr lang="en-US" altLang="zh-TW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zh-TW" alt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單位</a:t>
            </a:r>
            <a:r>
              <a:rPr lang="en-US" altLang="zh-TW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zh-TW" alt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新台幣千元</a:t>
            </a:r>
            <a:r>
              <a:rPr lang="en-US" altLang="zh-TW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zh-TW" altLang="en-US" sz="1400" dirty="0">
              <a:solidFill>
                <a:srgbClr val="002060"/>
              </a:solidFill>
            </a:endParaRPr>
          </a:p>
        </p:txBody>
      </p:sp>
      <p:graphicFrame>
        <p:nvGraphicFramePr>
          <p:cNvPr id="9" name="內容版面配置區 8">
            <a:extLst>
              <a:ext uri="{FF2B5EF4-FFF2-40B4-BE49-F238E27FC236}">
                <a16:creationId xmlns:a16="http://schemas.microsoft.com/office/drawing/2014/main" id="{D35D6FCC-C115-4A49-8725-B656EC4FF0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4293810"/>
              </p:ext>
            </p:extLst>
          </p:nvPr>
        </p:nvGraphicFramePr>
        <p:xfrm>
          <a:off x="1456660" y="1648847"/>
          <a:ext cx="7315200" cy="42415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80493">
                  <a:extLst>
                    <a:ext uri="{9D8B030D-6E8A-4147-A177-3AD203B41FA5}">
                      <a16:colId xmlns:a16="http://schemas.microsoft.com/office/drawing/2014/main" val="2870897929"/>
                    </a:ext>
                  </a:extLst>
                </a:gridCol>
                <a:gridCol w="1336431">
                  <a:extLst>
                    <a:ext uri="{9D8B030D-6E8A-4147-A177-3AD203B41FA5}">
                      <a16:colId xmlns:a16="http://schemas.microsoft.com/office/drawing/2014/main" val="1318349505"/>
                    </a:ext>
                  </a:extLst>
                </a:gridCol>
                <a:gridCol w="1266092">
                  <a:extLst>
                    <a:ext uri="{9D8B030D-6E8A-4147-A177-3AD203B41FA5}">
                      <a16:colId xmlns:a16="http://schemas.microsoft.com/office/drawing/2014/main" val="2800423471"/>
                    </a:ext>
                  </a:extLst>
                </a:gridCol>
                <a:gridCol w="1266092">
                  <a:extLst>
                    <a:ext uri="{9D8B030D-6E8A-4147-A177-3AD203B41FA5}">
                      <a16:colId xmlns:a16="http://schemas.microsoft.com/office/drawing/2014/main" val="1810703035"/>
                    </a:ext>
                  </a:extLst>
                </a:gridCol>
                <a:gridCol w="1266092">
                  <a:extLst>
                    <a:ext uri="{9D8B030D-6E8A-4147-A177-3AD203B41FA5}">
                      <a16:colId xmlns:a16="http://schemas.microsoft.com/office/drawing/2014/main" val="4233540064"/>
                    </a:ext>
                  </a:extLst>
                </a:gridCol>
              </a:tblGrid>
              <a:tr h="50991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</a:t>
                      </a:r>
                      <a:r>
                        <a:rPr lang="zh-TW" altLang="en-US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年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  <a:r>
                        <a:rPr lang="zh-TW" altLang="en-US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年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1163971"/>
                  </a:ext>
                </a:extLst>
              </a:tr>
              <a:tr h="67216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流動資產</a:t>
                      </a:r>
                      <a:endParaRPr lang="zh-TW" altLang="en-US" sz="20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細明體" panose="02020509000000000000" pitchFamily="49" charset="-12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1,016,402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33.89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987,251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38.76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74552758"/>
                  </a:ext>
                </a:extLst>
              </a:tr>
              <a:tr h="50991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非流動資產</a:t>
                      </a:r>
                      <a:endParaRPr lang="zh-TW" altLang="en-US" sz="20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細明體" panose="02020509000000000000" pitchFamily="49" charset="-12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1,982,726</a:t>
                      </a:r>
                      <a:endParaRPr lang="en-US" altLang="zh-TW" sz="20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66.11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1,559,795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61.24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89586977"/>
                  </a:ext>
                </a:extLst>
              </a:tr>
              <a:tr h="50991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資產總額</a:t>
                      </a:r>
                      <a:endParaRPr lang="zh-TW" altLang="en-US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細明體" panose="02020509000000000000" pitchFamily="49" charset="-12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2,999,128</a:t>
                      </a:r>
                      <a:endParaRPr lang="en-US" altLang="zh-TW" sz="20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altLang="zh-TW" sz="20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2,547,046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97221788"/>
                  </a:ext>
                </a:extLst>
              </a:tr>
              <a:tr h="50991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流動負債</a:t>
                      </a:r>
                      <a:endParaRPr lang="zh-TW" altLang="en-US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細明體" panose="02020509000000000000" pitchFamily="49" charset="-12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455,473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15.19</a:t>
                      </a:r>
                      <a:endParaRPr lang="en-US" altLang="zh-TW" sz="20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439,301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17.25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27689795"/>
                  </a:ext>
                </a:extLst>
              </a:tr>
              <a:tr h="50991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非流動負債</a:t>
                      </a:r>
                      <a:endParaRPr lang="zh-TW" altLang="en-US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細明體" panose="02020509000000000000" pitchFamily="49" charset="-12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823,422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27.46</a:t>
                      </a:r>
                      <a:endParaRPr lang="en-US" altLang="zh-TW" sz="20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461,064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18.1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34659372"/>
                  </a:ext>
                </a:extLst>
              </a:tr>
              <a:tr h="50991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負債總額</a:t>
                      </a:r>
                      <a:endParaRPr lang="zh-TW" altLang="en-US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細明體" panose="02020509000000000000" pitchFamily="49" charset="-12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1,278,895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42.64</a:t>
                      </a:r>
                      <a:endParaRPr lang="en-US" altLang="zh-TW" sz="20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900,365</a:t>
                      </a:r>
                      <a:endParaRPr lang="en-US" altLang="zh-TW" sz="20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35.35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80284780"/>
                  </a:ext>
                </a:extLst>
              </a:tr>
              <a:tr h="50991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權益總計</a:t>
                      </a:r>
                      <a:endParaRPr lang="zh-TW" altLang="en-US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細明體" panose="02020509000000000000" pitchFamily="49" charset="-12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1,720,233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55.35</a:t>
                      </a:r>
                      <a:endParaRPr lang="en-US" altLang="zh-TW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1,642,314</a:t>
                      </a:r>
                      <a:endParaRPr lang="en-US" altLang="zh-TW" sz="20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64.48</a:t>
                      </a:r>
                      <a:endParaRPr lang="en-US" altLang="zh-TW" sz="20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36545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748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>
            <a:extLst>
              <a:ext uri="{FF2B5EF4-FFF2-40B4-BE49-F238E27FC236}">
                <a16:creationId xmlns:a16="http://schemas.microsoft.com/office/drawing/2014/main" id="{EB11DD71-60D5-4972-AA14-6BD06DD105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190" y="1555750"/>
            <a:ext cx="7494270" cy="4719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0622341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{06E074C0-6BFB-459A-A999-7D31AB865CA2}tf02900688</Template>
  <TotalTime>1373</TotalTime>
  <Words>593</Words>
  <Application>Microsoft Office PowerPoint</Application>
  <PresentationFormat>寬螢幕</PresentationFormat>
  <Paragraphs>190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21" baseType="lpstr">
      <vt:lpstr>微軟正黑體</vt:lpstr>
      <vt:lpstr>微軟正黑體 Light</vt:lpstr>
      <vt:lpstr>新細明體</vt:lpstr>
      <vt:lpstr>標楷體</vt:lpstr>
      <vt:lpstr>Arial</vt:lpstr>
      <vt:lpstr>Trebuchet MS</vt:lpstr>
      <vt:lpstr>Wingdings</vt:lpstr>
      <vt:lpstr>Wingdings 3</vt:lpstr>
      <vt:lpstr>多面向</vt:lpstr>
      <vt:lpstr>PowerPoint 簡報</vt:lpstr>
      <vt:lpstr> 免責聲明</vt:lpstr>
      <vt:lpstr>公  司  簡  介  </vt:lpstr>
      <vt:lpstr>營運現況：</vt:lpstr>
      <vt:lpstr>自有太陽能電廠投資概況</vt:lpstr>
      <vt:lpstr>111年合併綜合損益表 (單位:新台幣千元)</vt:lpstr>
      <vt:lpstr>收入占比(單位千元)</vt:lpstr>
      <vt:lpstr>111年合併資產負債表(單位:新台幣千元)</vt:lpstr>
      <vt:lpstr>PowerPoint 簡報</vt:lpstr>
      <vt:lpstr>電機事業發展與策略： </vt:lpstr>
      <vt:lpstr>綠能業務發展與策略：  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世昌 簡</dc:creator>
  <cp:lastModifiedBy>世昌 簡</cp:lastModifiedBy>
  <cp:revision>60</cp:revision>
  <dcterms:created xsi:type="dcterms:W3CDTF">2022-12-08T06:03:12Z</dcterms:created>
  <dcterms:modified xsi:type="dcterms:W3CDTF">2023-03-30T13:36:42Z</dcterms:modified>
</cp:coreProperties>
</file>